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handoutMasterIdLst>
    <p:handoutMasterId r:id="rId58"/>
  </p:handoutMasterIdLst>
  <p:sldIdLst>
    <p:sldId id="256" r:id="rId2"/>
    <p:sldId id="365" r:id="rId3"/>
    <p:sldId id="366" r:id="rId4"/>
    <p:sldId id="367" r:id="rId5"/>
    <p:sldId id="368" r:id="rId6"/>
    <p:sldId id="369" r:id="rId7"/>
    <p:sldId id="370" r:id="rId8"/>
    <p:sldId id="371" r:id="rId9"/>
    <p:sldId id="372" r:id="rId10"/>
    <p:sldId id="292" r:id="rId11"/>
    <p:sldId id="273" r:id="rId12"/>
    <p:sldId id="274" r:id="rId13"/>
    <p:sldId id="275" r:id="rId14"/>
    <p:sldId id="276" r:id="rId15"/>
    <p:sldId id="293" r:id="rId16"/>
    <p:sldId id="294" r:id="rId17"/>
    <p:sldId id="259" r:id="rId18"/>
    <p:sldId id="295" r:id="rId19"/>
    <p:sldId id="265" r:id="rId20"/>
    <p:sldId id="262" r:id="rId21"/>
    <p:sldId id="260" r:id="rId22"/>
    <p:sldId id="258" r:id="rId23"/>
    <p:sldId id="374" r:id="rId24"/>
    <p:sldId id="345" r:id="rId25"/>
    <p:sldId id="346" r:id="rId26"/>
    <p:sldId id="312" r:id="rId27"/>
    <p:sldId id="313" r:id="rId28"/>
    <p:sldId id="353" r:id="rId29"/>
    <p:sldId id="354" r:id="rId30"/>
    <p:sldId id="358" r:id="rId31"/>
    <p:sldId id="355" r:id="rId32"/>
    <p:sldId id="356" r:id="rId33"/>
    <p:sldId id="343" r:id="rId34"/>
    <p:sldId id="347" r:id="rId35"/>
    <p:sldId id="376" r:id="rId36"/>
    <p:sldId id="379" r:id="rId37"/>
    <p:sldId id="303" r:id="rId38"/>
    <p:sldId id="386" r:id="rId39"/>
    <p:sldId id="377" r:id="rId40"/>
    <p:sldId id="378" r:id="rId41"/>
    <p:sldId id="317" r:id="rId42"/>
    <p:sldId id="380" r:id="rId43"/>
    <p:sldId id="381" r:id="rId44"/>
    <p:sldId id="382" r:id="rId45"/>
    <p:sldId id="387" r:id="rId46"/>
    <p:sldId id="388" r:id="rId47"/>
    <p:sldId id="389" r:id="rId48"/>
    <p:sldId id="390" r:id="rId49"/>
    <p:sldId id="338" r:id="rId50"/>
    <p:sldId id="363" r:id="rId51"/>
    <p:sldId id="333" r:id="rId52"/>
    <p:sldId id="340" r:id="rId53"/>
    <p:sldId id="384" r:id="rId54"/>
    <p:sldId id="385" r:id="rId55"/>
    <p:sldId id="383" r:id="rId56"/>
  </p:sldIdLst>
  <p:sldSz cx="9144000" cy="6858000" type="screen4x3"/>
  <p:notesSz cx="9144000" cy="6858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NA" initials="J" lastIdx="1" clrIdx="0">
    <p:extLst>
      <p:ext uri="{19B8F6BF-5375-455C-9EA6-DF929625EA0E}">
        <p15:presenceInfo xmlns:p15="http://schemas.microsoft.com/office/powerpoint/2012/main" userId="JOHA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660"/>
  </p:normalViewPr>
  <p:slideViewPr>
    <p:cSldViewPr>
      <p:cViewPr varScale="1">
        <p:scale>
          <a:sx n="69" d="100"/>
          <a:sy n="69" d="100"/>
        </p:scale>
        <p:origin x="141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1-27T17:57:27.718" idx="1">
    <p:pos x="10" y="10"/>
    <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847DC4D3-3456-42D6-B876-3613A43DE2A8}" type="datetimeFigureOut">
              <a:rPr lang="es-PE" smtClean="0"/>
              <a:t>26/01/2024</a:t>
            </a:fld>
            <a:endParaRPr lang="es-PE"/>
          </a:p>
        </p:txBody>
      </p:sp>
      <p:sp>
        <p:nvSpPr>
          <p:cNvPr id="4" name="3 Marcador de pie de página"/>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s-PE"/>
          </a:p>
        </p:txBody>
      </p:sp>
      <p:sp>
        <p:nvSpPr>
          <p:cNvPr id="5" name="4 Marcador de número de diapositiva"/>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A866C7F1-6D47-4D77-9690-F2CE01C824F0}" type="slidenum">
              <a:rPr lang="es-PE" smtClean="0"/>
              <a:t>‹Nº›</a:t>
            </a:fld>
            <a:endParaRPr lang="es-P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BADBF4D0-805F-4CC3-843E-681C5813C6AE}" type="datetimeFigureOut">
              <a:rPr lang="es-PE" smtClean="0"/>
              <a:t>26/01/2024</a:t>
            </a:fld>
            <a:endParaRPr lang="es-PE"/>
          </a:p>
        </p:txBody>
      </p:sp>
      <p:sp>
        <p:nvSpPr>
          <p:cNvPr id="4" name="3 Marcador de imagen de diapositiva"/>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5 Marcador de pie de página"/>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s-PE"/>
          </a:p>
        </p:txBody>
      </p:sp>
      <p:sp>
        <p:nvSpPr>
          <p:cNvPr id="7" name="6 Marcador de número de diapositiva"/>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F7BD0582-667C-4F0A-834F-F3140AD19222}" type="slidenum">
              <a:rPr lang="es-PE" smtClean="0"/>
              <a:t>‹Nº›</a:t>
            </a:fld>
            <a:endParaRPr lang="es-P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PE"/>
          </a:p>
        </p:txBody>
      </p:sp>
      <p:sp>
        <p:nvSpPr>
          <p:cNvPr id="4" name="3 Marcador de número de diapositiva"/>
          <p:cNvSpPr>
            <a:spLocks noGrp="1"/>
          </p:cNvSpPr>
          <p:nvPr>
            <p:ph type="sldNum" sz="quarter" idx="10"/>
          </p:nvPr>
        </p:nvSpPr>
        <p:spPr/>
        <p:txBody>
          <a:bodyPr/>
          <a:lstStyle/>
          <a:p>
            <a:fld id="{F7BD0582-667C-4F0A-834F-F3140AD19222}" type="slidenum">
              <a:rPr lang="es-PE" smtClean="0"/>
              <a:t>1</a:t>
            </a:fld>
            <a:endParaRPr lang="es-P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10"/>
          </p:nvPr>
        </p:nvSpPr>
        <p:spPr/>
        <p:txBody>
          <a:bodyPr/>
          <a:lstStyle/>
          <a:p>
            <a:fld id="{2B15C549-AD06-4CF0-B0E5-882156388E6C}" type="slidenum">
              <a:rPr lang="es-PE" smtClean="0"/>
              <a:t>35</a:t>
            </a:fld>
            <a:endParaRPr lang="es-PE" dirty="0"/>
          </a:p>
        </p:txBody>
      </p:sp>
    </p:spTree>
    <p:extLst>
      <p:ext uri="{BB962C8B-B14F-4D97-AF65-F5344CB8AC3E}">
        <p14:creationId xmlns:p14="http://schemas.microsoft.com/office/powerpoint/2010/main" val="3432176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hasCustomPrompt="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325773" y="6117336"/>
            <a:ext cx="857473" cy="365125"/>
          </a:xfrm>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a:xfrm>
            <a:off x="3623733" y="6117336"/>
            <a:ext cx="3609438" cy="365125"/>
          </a:xfrm>
        </p:spPr>
        <p:txBody>
          <a:bodyPr/>
          <a:lstStyle/>
          <a:p>
            <a:endParaRPr lang="es-PE"/>
          </a:p>
        </p:txBody>
      </p:sp>
      <p:sp>
        <p:nvSpPr>
          <p:cNvPr id="6" name="Slide Number Placeholder 5"/>
          <p:cNvSpPr>
            <a:spLocks noGrp="1"/>
          </p:cNvSpPr>
          <p:nvPr>
            <p:ph type="sldNum" sz="quarter" idx="12"/>
          </p:nvPr>
        </p:nvSpPr>
        <p:spPr>
          <a:xfrm>
            <a:off x="8275320" y="6117336"/>
            <a:ext cx="411480" cy="365125"/>
          </a:xfrm>
        </p:spPr>
        <p:txBody>
          <a:bodyPr/>
          <a:lstStyle/>
          <a:p>
            <a:fld id="{CF057F81-4F57-4AFD-9513-ACFA0DF66DCF}" type="slidenum">
              <a:rPr lang="es-PE" smtClean="0"/>
              <a:t>‹Nº›</a:t>
            </a:fld>
            <a:endParaRPr lang="es-PE"/>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14:hiddenLine>
            </a:ext>
          </a:extLst>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s-ES"/>
              <a:t>Haga clic para modificar el estilo de título del patrón</a:t>
            </a:r>
            <a:endParaRPr lang="en-US" dirty="0"/>
          </a:p>
        </p:txBody>
      </p:sp>
      <p:sp>
        <p:nvSpPr>
          <p:cNvPr id="3" name="Content Placeholder 2"/>
          <p:cNvSpPr>
            <a:spLocks noGrp="1"/>
          </p:cNvSpPr>
          <p:nvPr>
            <p:ph idx="1" hasCustomPrompt="1"/>
          </p:nvPr>
        </p:nvSpPr>
        <p:spPr>
          <a:xfrm>
            <a:off x="982133" y="2667000"/>
            <a:ext cx="7704667" cy="3332816"/>
          </a:xfrm>
        </p:spPr>
        <p:txBody>
          <a:bodyPr anchor="ct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a:xfrm>
            <a:off x="1972647" y="6108173"/>
            <a:ext cx="5314517" cy="365125"/>
          </a:xfrm>
        </p:spPr>
        <p:txBody>
          <a:bodyPr/>
          <a:lstStyle/>
          <a:p>
            <a:endParaRPr lang="es-PE"/>
          </a:p>
        </p:txBody>
      </p:sp>
      <p:sp>
        <p:nvSpPr>
          <p:cNvPr id="6" name="Slide Number Placeholder 5"/>
          <p:cNvSpPr>
            <a:spLocks noGrp="1"/>
          </p:cNvSpPr>
          <p:nvPr>
            <p:ph type="sldNum" sz="quarter" idx="12"/>
          </p:nvPr>
        </p:nvSpPr>
        <p:spPr>
          <a:xfrm>
            <a:off x="8258967" y="6108173"/>
            <a:ext cx="427833" cy="365125"/>
          </a:xfrm>
        </p:spPr>
        <p:txBody>
          <a:bodyPr/>
          <a:lstStyle/>
          <a:p>
            <a:fld id="{CF057F81-4F57-4AFD-9513-ACFA0DF66DCF}" type="slidenum">
              <a:rPr lang="es-PE" smtClean="0"/>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a:xfrm>
            <a:off x="8273317" y="6116070"/>
            <a:ext cx="413483" cy="365125"/>
          </a:xfrm>
        </p:spPr>
        <p:txBody>
          <a:bodyPr/>
          <a:lstStyle/>
          <a:p>
            <a:fld id="{CF057F81-4F57-4AFD-9513-ACFA0DF66DCF}" type="slidenum">
              <a:rPr lang="es-PE" smtClean="0"/>
              <a:t>‹Nº›</a:t>
            </a:fld>
            <a:endParaRPr lang="es-P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hasCustomPrompt="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hasCustomPrompt="1"/>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95563FE-31DB-475A-AE09-5D5B7C69E921}" type="datetimeFigureOut">
              <a:rPr lang="es-PE" smtClean="0"/>
              <a:t>26/01/2024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hasCustomPrompt="1"/>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hasCustomPrompt="1"/>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hasCustomPrompt="1"/>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95563FE-31DB-475A-AE09-5D5B7C69E921}" type="datetimeFigureOut">
              <a:rPr lang="es-PE" smtClean="0"/>
              <a:t>26/01/2024</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95563FE-31DB-475A-AE09-5D5B7C69E921}" type="datetimeFigureOut">
              <a:rPr lang="es-PE" smtClean="0"/>
              <a:t>26/01/2024</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5563FE-31DB-475A-AE09-5D5B7C69E921}" type="datetimeFigureOut">
              <a:rPr lang="es-PE" smtClean="0"/>
              <a:t>26/01/2024</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hasCustomPrompt="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hasCustomPrompt="1"/>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A95563FE-31DB-475A-AE09-5D5B7C69E921}" type="datetimeFigureOut">
              <a:rPr lang="es-PE" smtClean="0"/>
              <a:t>26/01/2024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hasCustomPrompt="1"/>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A95563FE-31DB-475A-AE09-5D5B7C69E921}" type="datetimeFigureOut">
              <a:rPr lang="es-PE" smtClean="0"/>
              <a:t>26/01/2024</a:t>
            </a:fld>
            <a:endParaRPr lang="es-PE"/>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hasCustomPrompt="1"/>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A95563FE-31DB-475A-AE09-5D5B7C69E921}" type="datetimeFigureOut">
              <a:rPr lang="es-PE" smtClean="0"/>
              <a:t>26/01/2024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hasCustomPrompt="1"/>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hasCustomPrompt="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hasCustomPrompt="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hasCustomPrompt="1"/>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hasCustomPrompt="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hasCustomPrompt="1"/>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hasCustomPrompt="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a:xfrm>
            <a:off x="1113524" y="685800"/>
            <a:ext cx="6016373" cy="5105400"/>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95563FE-31DB-475A-AE09-5D5B7C69E921}" type="datetimeFigureOut">
              <a:rPr lang="es-PE" smtClean="0"/>
              <a:t>26/01/2024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CF057F81-4F57-4AFD-9513-ACFA0DF66DCF}" type="slidenum">
              <a:rPr lang="es-PE" smtClean="0"/>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95563FE-31DB-475A-AE09-5D5B7C69E921}" type="datetimeFigureOut">
              <a:rPr lang="es-PE" smtClean="0"/>
              <a:t>26/01/2024</a:t>
            </a:fld>
            <a:endParaRPr lang="es-PE"/>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PE"/>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057F81-4F57-4AFD-9513-ACFA0DF66DCF}" type="slidenum">
              <a:rPr lang="es-PE" smtClean="0"/>
              <a:t>‹Nº›</a:t>
            </a:fld>
            <a:endParaRPr lang="es-P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hyperlink" Target="mailto:buzondecomunicaciones@ugel04.gob.pe" TargetMode="Externa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hyperlink" Target="mailto:buzondecomunicaciones@ugel04.gob.pe" TargetMode="Externa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mailto:buzondecomunicaciones@ugel04.gob.p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mailto:buzondecomunicaciones@ugel04.gob.pe" TargetMode="External"/><Relationship Id="rId7" Type="http://schemas.openxmlformats.org/officeDocument/2006/relationships/image" Target="../media/image18.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16.jpeg"/><Relationship Id="rId10" Type="http://schemas.openxmlformats.org/officeDocument/2006/relationships/image" Target="../media/image20.png"/><Relationship Id="rId4" Type="http://schemas.openxmlformats.org/officeDocument/2006/relationships/image" Target="../media/image25.jpeg"/><Relationship Id="rId9"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3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emf"/><Relationship Id="rId7" Type="http://schemas.openxmlformats.org/officeDocument/2006/relationships/image" Target="../media/image51.emf"/><Relationship Id="rId2" Type="http://schemas.openxmlformats.org/officeDocument/2006/relationships/image" Target="../media/image46.emf"/><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emf"/><Relationship Id="rId4" Type="http://schemas.openxmlformats.org/officeDocument/2006/relationships/image" Target="../media/image48.png"/><Relationship Id="rId9" Type="http://schemas.openxmlformats.org/officeDocument/2006/relationships/image" Target="../media/image53.emf"/></Relationships>
</file>

<file path=ppt/slides/_rels/slide4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527AE73-81FB-4B73-973B-A1042635553A}"/>
              </a:ext>
            </a:extLst>
          </p:cNvPr>
          <p:cNvSpPr>
            <a:spLocks noGrp="1"/>
          </p:cNvSpPr>
          <p:nvPr>
            <p:ph type="ctrTitle"/>
          </p:nvPr>
        </p:nvSpPr>
        <p:spPr>
          <a:xfrm>
            <a:off x="1403648" y="836712"/>
            <a:ext cx="6947127" cy="1364531"/>
          </a:xfrm>
        </p:spPr>
        <p:txBody>
          <a:bodyPr>
            <a:noAutofit/>
          </a:bodyPr>
          <a:lstStyle/>
          <a:p>
            <a:pPr algn="ctr"/>
            <a:r>
              <a:rPr lang="es-PE" sz="2800" b="1" dirty="0">
                <a:latin typeface="Algerian" panose="04020705040A02060702" pitchFamily="82" charset="0"/>
              </a:rPr>
              <a:t>GESTIÓN DE LOS RECURSOS PROPIOS EN LAS INSTITUCIONES EDUCATIVAS PÚBLICAS - 2024</a:t>
            </a:r>
          </a:p>
        </p:txBody>
      </p:sp>
      <p:sp>
        <p:nvSpPr>
          <p:cNvPr id="5" name="Rectángulo 4"/>
          <p:cNvSpPr/>
          <p:nvPr/>
        </p:nvSpPr>
        <p:spPr>
          <a:xfrm>
            <a:off x="1979712" y="260648"/>
            <a:ext cx="6509632" cy="261610"/>
          </a:xfrm>
          <a:prstGeom prst="rect">
            <a:avLst/>
          </a:prstGeom>
        </p:spPr>
        <p:txBody>
          <a:bodyPr wrap="square">
            <a:spAutoFit/>
          </a:bodyPr>
          <a:lstStyle/>
          <a:p>
            <a:r>
              <a:rPr lang="es-PE" sz="1100" b="1" dirty="0">
                <a:latin typeface="Arial" panose="020B0604020202020204" pitchFamily="34" charset="0"/>
                <a:cs typeface="Arial" panose="020B0604020202020204" pitchFamily="34" charset="0"/>
              </a:rPr>
              <a:t>UNIDAD DE GESTIÓN EDUCATIVA LOCAL Nº 04- COMAS </a:t>
            </a:r>
            <a:endParaRPr lang="es-PE" sz="1100" dirty="0">
              <a:latin typeface="Arial" panose="020B0604020202020204" pitchFamily="34" charset="0"/>
              <a:cs typeface="Arial" panose="020B0604020202020204" pitchFamily="34" charset="0"/>
            </a:endParaRPr>
          </a:p>
        </p:txBody>
      </p:sp>
      <p:sp>
        <p:nvSpPr>
          <p:cNvPr id="6" name="Subtítulo 6">
            <a:extLst>
              <a:ext uri="{FF2B5EF4-FFF2-40B4-BE49-F238E27FC236}">
                <a16:creationId xmlns:a16="http://schemas.microsoft.com/office/drawing/2014/main" id="{BC704F6C-EA10-4D6E-8BE6-1915A8512C80}"/>
              </a:ext>
            </a:extLst>
          </p:cNvPr>
          <p:cNvSpPr>
            <a:spLocks noGrp="1"/>
          </p:cNvSpPr>
          <p:nvPr>
            <p:ph type="subTitle" idx="1"/>
          </p:nvPr>
        </p:nvSpPr>
        <p:spPr>
          <a:xfrm>
            <a:off x="2555776" y="2459644"/>
            <a:ext cx="6232712" cy="3240360"/>
          </a:xfrm>
        </p:spPr>
        <p:txBody>
          <a:bodyPr>
            <a:normAutofit fontScale="70000" lnSpcReduction="20000"/>
          </a:bodyPr>
          <a:lstStyle/>
          <a:p>
            <a:pPr algn="l"/>
            <a:r>
              <a:rPr lang="es-PE" sz="4500" b="1" dirty="0">
                <a:latin typeface="Algerian" panose="04020705040A02060702" pitchFamily="82" charset="0"/>
              </a:rPr>
              <a:t>PONENTES :</a:t>
            </a:r>
          </a:p>
          <a:p>
            <a:pPr marL="285750" indent="-285750" algn="l">
              <a:buFont typeface="Wingdings" panose="05000000000000000000" pitchFamily="2" charset="2"/>
              <a:buChar char="v"/>
            </a:pPr>
            <a:r>
              <a:rPr lang="es-PE" sz="4500" b="1" dirty="0">
                <a:latin typeface="Arial Narrow" panose="020B0606020202030204" pitchFamily="34" charset="0"/>
              </a:rPr>
              <a:t>MAYRA JOHANA RUIZ ORDINOLA</a:t>
            </a:r>
          </a:p>
          <a:p>
            <a:pPr marL="285750" indent="-285750" algn="l">
              <a:buFont typeface="Wingdings" panose="05000000000000000000" pitchFamily="2" charset="2"/>
              <a:buChar char="v"/>
            </a:pPr>
            <a:r>
              <a:rPr lang="es-PE" sz="4500" b="1" dirty="0">
                <a:latin typeface="Arial Narrow" panose="020B0606020202030204" pitchFamily="34" charset="0"/>
              </a:rPr>
              <a:t> GLORIA FERNANDEZ VERA </a:t>
            </a:r>
          </a:p>
          <a:p>
            <a:pPr marL="285750" indent="-285750" algn="l">
              <a:buFont typeface="Wingdings" panose="05000000000000000000" pitchFamily="2" charset="2"/>
              <a:buChar char="v"/>
            </a:pPr>
            <a:r>
              <a:rPr lang="es-PE" sz="4500" b="1" dirty="0">
                <a:latin typeface="Arial Narrow" panose="020B0606020202030204" pitchFamily="34" charset="0"/>
              </a:rPr>
              <a:t> GUIDO GONZALES ZAMBRANO </a:t>
            </a:r>
          </a:p>
          <a:p>
            <a:pPr marL="285750" indent="-285750" algn="l">
              <a:buFont typeface="Wingdings" panose="05000000000000000000" pitchFamily="2" charset="2"/>
              <a:buChar char="v"/>
            </a:pPr>
            <a:r>
              <a:rPr lang="es-PE" sz="4500" b="1" dirty="0">
                <a:latin typeface="Arial Narrow" panose="020B0606020202030204" pitchFamily="34" charset="0"/>
              </a:rPr>
              <a:t>FELIX CASTELLANOS POMA </a:t>
            </a:r>
          </a:p>
          <a:p>
            <a:pPr marL="285750" indent="-285750" algn="l">
              <a:buFont typeface="Wingdings" panose="05000000000000000000" pitchFamily="2" charset="2"/>
              <a:buChar char="v"/>
            </a:pPr>
            <a:endParaRPr lang="es-PE" dirty="0"/>
          </a:p>
          <a:p>
            <a:pPr algn="l"/>
            <a:endParaRPr lang="es-P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esquinas redondeadas 7">
            <a:extLst>
              <a:ext uri="{FF2B5EF4-FFF2-40B4-BE49-F238E27FC236}">
                <a16:creationId xmlns:a16="http://schemas.microsoft.com/office/drawing/2014/main" id="{52E46FE1-F3AF-4FF4-A08A-B44CC6461EDF}"/>
              </a:ext>
            </a:extLst>
          </p:cNvPr>
          <p:cNvSpPr/>
          <p:nvPr/>
        </p:nvSpPr>
        <p:spPr>
          <a:xfrm>
            <a:off x="3923928" y="0"/>
            <a:ext cx="5112568" cy="55857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PE" dirty="0">
                <a:latin typeface="Aharoni" panose="02010803020104030203" pitchFamily="2" charset="-79"/>
                <a:cs typeface="Aharoni" panose="02010803020104030203" pitchFamily="2" charset="-79"/>
              </a:rPr>
              <a:t>Segunda Disposición Complementaria : Exclusión de las IE Públicas de Educación Básica de algunos alcances del Reglamento de Gestión de RRPP y Activ. Empres. En las IE públicas : DS No </a:t>
            </a:r>
            <a:r>
              <a:rPr lang="es-PE" dirty="0">
                <a:latin typeface="Arial Black" panose="020B0A04020102020204" pitchFamily="34" charset="0"/>
                <a:cs typeface="Aharoni" panose="02010803020104030203" pitchFamily="2" charset="-79"/>
              </a:rPr>
              <a:t>028-2007-</a:t>
            </a:r>
            <a:r>
              <a:rPr lang="es-PE" dirty="0">
                <a:latin typeface="Aharoni" panose="02010803020104030203" pitchFamily="2" charset="-79"/>
                <a:cs typeface="Aharoni" panose="02010803020104030203" pitchFamily="2" charset="-79"/>
              </a:rPr>
              <a:t>ED</a:t>
            </a:r>
          </a:p>
          <a:p>
            <a:pPr algn="just">
              <a:buFont typeface="Wingdings" panose="05000000000000000000" pitchFamily="2" charset="2"/>
              <a:buChar char="q"/>
            </a:pPr>
            <a:r>
              <a:rPr lang="es-PE" dirty="0">
                <a:latin typeface="Aharoni" panose="02010803020104030203" pitchFamily="2" charset="-79"/>
                <a:cs typeface="Aharoni" panose="02010803020104030203" pitchFamily="2" charset="-79"/>
              </a:rPr>
              <a:t>Capitulo II “ Del Comité de Gestión de RRPP y Activ. Empres. </a:t>
            </a:r>
          </a:p>
          <a:p>
            <a:pPr algn="just"/>
            <a:r>
              <a:rPr lang="es-PE" dirty="0">
                <a:latin typeface="Aharoni" panose="02010803020104030203" pitchFamily="2" charset="-79"/>
                <a:cs typeface="Aharoni" panose="02010803020104030203" pitchFamily="2" charset="-79"/>
              </a:rPr>
              <a:t>Artículo </a:t>
            </a:r>
            <a:r>
              <a:rPr lang="es-PE" dirty="0">
                <a:latin typeface="Arial Black" panose="020B0A04020102020204" pitchFamily="34" charset="0"/>
                <a:cs typeface="Aharoni" panose="02010803020104030203" pitchFamily="2" charset="-79"/>
              </a:rPr>
              <a:t>4</a:t>
            </a:r>
            <a:r>
              <a:rPr lang="es-PE" dirty="0">
                <a:latin typeface="Aharoni" panose="02010803020104030203" pitchFamily="2" charset="-79"/>
                <a:cs typeface="Aharoni" panose="02010803020104030203" pitchFamily="2" charset="-79"/>
              </a:rPr>
              <a:t>° al artículo </a:t>
            </a:r>
            <a:r>
              <a:rPr lang="es-PE" dirty="0">
                <a:latin typeface="Arial Black" panose="020B0A04020102020204" pitchFamily="34" charset="0"/>
                <a:cs typeface="Aharoni" panose="02010803020104030203" pitchFamily="2" charset="-79"/>
              </a:rPr>
              <a:t>8° </a:t>
            </a:r>
            <a:r>
              <a:rPr lang="es-PE" dirty="0">
                <a:latin typeface="Aharoni" panose="02010803020104030203" pitchFamily="2" charset="-79"/>
                <a:cs typeface="Aharoni" panose="02010803020104030203" pitchFamily="2" charset="-79"/>
              </a:rPr>
              <a:t> </a:t>
            </a:r>
          </a:p>
          <a:p>
            <a:pPr>
              <a:buFont typeface="Wingdings" panose="05000000000000000000" pitchFamily="2" charset="2"/>
              <a:buChar char="q"/>
            </a:pPr>
            <a:r>
              <a:rPr lang="es-MX" dirty="0">
                <a:latin typeface="Aharoni" panose="02010803020104030203" pitchFamily="2" charset="-79"/>
                <a:cs typeface="Aharoni" panose="02010803020104030203" pitchFamily="2" charset="-79"/>
              </a:rPr>
              <a:t>CAPÍTULO III  “Del Funcionamiento del Comité”</a:t>
            </a:r>
          </a:p>
          <a:p>
            <a:r>
              <a:rPr lang="es-PE" dirty="0">
                <a:latin typeface="Aharoni" panose="02010803020104030203" pitchFamily="2" charset="-79"/>
                <a:cs typeface="Aharoni" panose="02010803020104030203" pitchFamily="2" charset="-79"/>
              </a:rPr>
              <a:t>Artículo </a:t>
            </a:r>
            <a:r>
              <a:rPr lang="es-PE" dirty="0">
                <a:latin typeface="Arial Black" panose="020B0A04020102020204" pitchFamily="34" charset="0"/>
                <a:cs typeface="Aharoni" panose="02010803020104030203" pitchFamily="2" charset="-79"/>
              </a:rPr>
              <a:t>9°</a:t>
            </a:r>
            <a:r>
              <a:rPr lang="es-PE" dirty="0">
                <a:latin typeface="Aharoni" panose="02010803020104030203" pitchFamily="2" charset="-79"/>
                <a:cs typeface="Aharoni" panose="02010803020104030203" pitchFamily="2" charset="-79"/>
              </a:rPr>
              <a:t> y artículo </a:t>
            </a:r>
            <a:r>
              <a:rPr lang="es-PE" dirty="0">
                <a:latin typeface="Arial Black" panose="020B0A04020102020204" pitchFamily="34" charset="0"/>
                <a:cs typeface="Aharoni" panose="02010803020104030203" pitchFamily="2" charset="-79"/>
              </a:rPr>
              <a:t>10°</a:t>
            </a:r>
            <a:endParaRPr lang="es-PE" dirty="0"/>
          </a:p>
        </p:txBody>
      </p:sp>
      <p:sp>
        <p:nvSpPr>
          <p:cNvPr id="9" name="Rectángulo 8">
            <a:extLst>
              <a:ext uri="{FF2B5EF4-FFF2-40B4-BE49-F238E27FC236}">
                <a16:creationId xmlns:a16="http://schemas.microsoft.com/office/drawing/2014/main" id="{38401092-B3E8-453F-9C94-3F7251767749}"/>
              </a:ext>
            </a:extLst>
          </p:cNvPr>
          <p:cNvSpPr/>
          <p:nvPr/>
        </p:nvSpPr>
        <p:spPr>
          <a:xfrm>
            <a:off x="610859" y="404664"/>
            <a:ext cx="3133049" cy="145995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PE" b="1" dirty="0">
                <a:latin typeface="Arial" panose="020B0604020202020204" pitchFamily="34" charset="0"/>
                <a:cs typeface="Arial" panose="020B0604020202020204" pitchFamily="34" charset="0"/>
              </a:rPr>
              <a:t>DECRETO SUPREMO </a:t>
            </a:r>
            <a:r>
              <a:rPr lang="es-PE" b="1" dirty="0" err="1">
                <a:latin typeface="Arial" panose="020B0604020202020204" pitchFamily="34" charset="0"/>
                <a:cs typeface="Arial" panose="020B0604020202020204" pitchFamily="34" charset="0"/>
              </a:rPr>
              <a:t>N°</a:t>
            </a:r>
            <a:r>
              <a:rPr lang="es-PE" b="1" dirty="0">
                <a:latin typeface="Arial" panose="020B0604020202020204" pitchFamily="34" charset="0"/>
                <a:cs typeface="Arial" panose="020B0604020202020204" pitchFamily="34" charset="0"/>
              </a:rPr>
              <a:t> 06-2021-MINEDU </a:t>
            </a:r>
            <a:br>
              <a:rPr lang="es-PE" b="1" dirty="0">
                <a:latin typeface="Arial" panose="020B0604020202020204" pitchFamily="34" charset="0"/>
                <a:cs typeface="Arial" panose="020B0604020202020204" pitchFamily="34" charset="0"/>
              </a:rPr>
            </a:br>
            <a:endParaRPr lang="es-PE" dirty="0"/>
          </a:p>
        </p:txBody>
      </p:sp>
      <p:sp>
        <p:nvSpPr>
          <p:cNvPr id="10" name="Rectángulo: esquinas redondeadas 9">
            <a:extLst>
              <a:ext uri="{FF2B5EF4-FFF2-40B4-BE49-F238E27FC236}">
                <a16:creationId xmlns:a16="http://schemas.microsoft.com/office/drawing/2014/main" id="{28E973E0-DE96-4D82-815F-44AF03C060D4}"/>
              </a:ext>
            </a:extLst>
          </p:cNvPr>
          <p:cNvSpPr/>
          <p:nvPr/>
        </p:nvSpPr>
        <p:spPr>
          <a:xfrm>
            <a:off x="400850" y="2489820"/>
            <a:ext cx="3433068" cy="312112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PE" b="1" dirty="0">
                <a:latin typeface="Arial" panose="020B0604020202020204" pitchFamily="34" charset="0"/>
                <a:cs typeface="Arial" panose="020B0604020202020204" pitchFamily="34" charset="0"/>
              </a:rPr>
              <a:t>LINEAMIENTOS PARA LA GESTIÓN ESCOLAR DE IE PÚBLICAS DE EDUCACIÓN BÁSICA”</a:t>
            </a:r>
            <a:endParaRPr lang="es-PE" dirty="0"/>
          </a:p>
        </p:txBody>
      </p:sp>
    </p:spTree>
    <p:extLst>
      <p:ext uri="{BB962C8B-B14F-4D97-AF65-F5344CB8AC3E}">
        <p14:creationId xmlns:p14="http://schemas.microsoft.com/office/powerpoint/2010/main" val="3597137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esquinas redondeadas 4">
            <a:extLst>
              <a:ext uri="{FF2B5EF4-FFF2-40B4-BE49-F238E27FC236}">
                <a16:creationId xmlns:a16="http://schemas.microsoft.com/office/drawing/2014/main" id="{C64392F6-848B-46B0-BA92-3EC7536F6015}"/>
              </a:ext>
            </a:extLst>
          </p:cNvPr>
          <p:cNvSpPr/>
          <p:nvPr/>
        </p:nvSpPr>
        <p:spPr>
          <a:xfrm>
            <a:off x="1547664" y="332656"/>
            <a:ext cx="6552728" cy="1152128"/>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PE"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RESOLUCIÓN MINISTERIAL No 189-2021-MINEDU </a:t>
            </a:r>
          </a:p>
        </p:txBody>
      </p:sp>
      <p:cxnSp>
        <p:nvCxnSpPr>
          <p:cNvPr id="7" name="Conector recto de flecha 6">
            <a:extLst>
              <a:ext uri="{FF2B5EF4-FFF2-40B4-BE49-F238E27FC236}">
                <a16:creationId xmlns:a16="http://schemas.microsoft.com/office/drawing/2014/main" id="{ED8FED0B-0390-4CC8-8DC5-B579DC7DDC39}"/>
              </a:ext>
            </a:extLst>
          </p:cNvPr>
          <p:cNvCxnSpPr/>
          <p:nvPr/>
        </p:nvCxnSpPr>
        <p:spPr>
          <a:xfrm>
            <a:off x="4572000" y="1484784"/>
            <a:ext cx="0" cy="864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F28CC86C-1F87-46FB-9809-31D9D2948467}"/>
              </a:ext>
            </a:extLst>
          </p:cNvPr>
          <p:cNvSpPr/>
          <p:nvPr/>
        </p:nvSpPr>
        <p:spPr>
          <a:xfrm>
            <a:off x="2123727" y="2060848"/>
            <a:ext cx="5988099" cy="12961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PE"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DISPOSICIONES PARA LOS COMITÉS DE GESTIÓN ESCOLAR EN LAS IIEE PÚBLICAS DE EDUCACIÓN BÁSICA  </a:t>
            </a:r>
          </a:p>
        </p:txBody>
      </p:sp>
      <p:cxnSp>
        <p:nvCxnSpPr>
          <p:cNvPr id="16" name="Conector: angular 15">
            <a:extLst>
              <a:ext uri="{FF2B5EF4-FFF2-40B4-BE49-F238E27FC236}">
                <a16:creationId xmlns:a16="http://schemas.microsoft.com/office/drawing/2014/main" id="{DCC70D54-18AD-4451-B852-C0309BA1E502}"/>
              </a:ext>
            </a:extLst>
          </p:cNvPr>
          <p:cNvCxnSpPr/>
          <p:nvPr/>
        </p:nvCxnSpPr>
        <p:spPr>
          <a:xfrm>
            <a:off x="2162803" y="3525006"/>
            <a:ext cx="1224136" cy="57606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angular 20">
            <a:extLst>
              <a:ext uri="{FF2B5EF4-FFF2-40B4-BE49-F238E27FC236}">
                <a16:creationId xmlns:a16="http://schemas.microsoft.com/office/drawing/2014/main" id="{9C56EDCA-76C2-43A8-8F2F-2ADE3D88DBC2}"/>
              </a:ext>
            </a:extLst>
          </p:cNvPr>
          <p:cNvCxnSpPr/>
          <p:nvPr/>
        </p:nvCxnSpPr>
        <p:spPr>
          <a:xfrm>
            <a:off x="2123727" y="4221088"/>
            <a:ext cx="1224136" cy="57606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angular 21">
            <a:extLst>
              <a:ext uri="{FF2B5EF4-FFF2-40B4-BE49-F238E27FC236}">
                <a16:creationId xmlns:a16="http://schemas.microsoft.com/office/drawing/2014/main" id="{30B1F415-77B2-4D3C-9334-EA324D106054}"/>
              </a:ext>
            </a:extLst>
          </p:cNvPr>
          <p:cNvCxnSpPr/>
          <p:nvPr/>
        </p:nvCxnSpPr>
        <p:spPr>
          <a:xfrm>
            <a:off x="2123727" y="5145193"/>
            <a:ext cx="1224136" cy="57606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297DCBA0-FD85-4F29-BACD-F7116C7FB024}"/>
              </a:ext>
            </a:extLst>
          </p:cNvPr>
          <p:cNvCxnSpPr/>
          <p:nvPr/>
        </p:nvCxnSpPr>
        <p:spPr>
          <a:xfrm>
            <a:off x="2142713" y="3356992"/>
            <a:ext cx="0" cy="2304256"/>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ángulo: esquinas redondeadas 24">
            <a:extLst>
              <a:ext uri="{FF2B5EF4-FFF2-40B4-BE49-F238E27FC236}">
                <a16:creationId xmlns:a16="http://schemas.microsoft.com/office/drawing/2014/main" id="{8934F46F-0FAC-495C-89D3-B6B29D6BF21A}"/>
              </a:ext>
            </a:extLst>
          </p:cNvPr>
          <p:cNvSpPr/>
          <p:nvPr/>
        </p:nvSpPr>
        <p:spPr>
          <a:xfrm>
            <a:off x="3500495" y="3681028"/>
            <a:ext cx="4599897" cy="5760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PE" b="1" dirty="0">
                <a:latin typeface="Arial Black" panose="020B0A04020102020204" pitchFamily="34" charset="0"/>
              </a:rPr>
              <a:t>COMITÉ DE GESTIÓN DE CONDICIONES OPERATIVAS </a:t>
            </a:r>
          </a:p>
        </p:txBody>
      </p:sp>
      <p:sp>
        <p:nvSpPr>
          <p:cNvPr id="26" name="Rectángulo: esquinas redondeadas 25">
            <a:extLst>
              <a:ext uri="{FF2B5EF4-FFF2-40B4-BE49-F238E27FC236}">
                <a16:creationId xmlns:a16="http://schemas.microsoft.com/office/drawing/2014/main" id="{C6E792A1-8CF9-4557-BD16-011E12014393}"/>
              </a:ext>
            </a:extLst>
          </p:cNvPr>
          <p:cNvSpPr/>
          <p:nvPr/>
        </p:nvSpPr>
        <p:spPr>
          <a:xfrm>
            <a:off x="3446687" y="4509120"/>
            <a:ext cx="453650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PE" b="1" dirty="0">
                <a:latin typeface="Arial Black" panose="020B0A04020102020204" pitchFamily="34" charset="0"/>
              </a:rPr>
              <a:t>COMITÉ DE GESTIÓN PEDAGÓGICA </a:t>
            </a:r>
            <a:endParaRPr lang="es-PE" dirty="0"/>
          </a:p>
        </p:txBody>
      </p:sp>
      <p:sp>
        <p:nvSpPr>
          <p:cNvPr id="27" name="Rectángulo: esquinas redondeadas 26">
            <a:extLst>
              <a:ext uri="{FF2B5EF4-FFF2-40B4-BE49-F238E27FC236}">
                <a16:creationId xmlns:a16="http://schemas.microsoft.com/office/drawing/2014/main" id="{1BBCA7FA-A828-42C5-830D-4456C5827FA7}"/>
              </a:ext>
            </a:extLst>
          </p:cNvPr>
          <p:cNvSpPr/>
          <p:nvPr/>
        </p:nvSpPr>
        <p:spPr>
          <a:xfrm>
            <a:off x="3477544" y="5373216"/>
            <a:ext cx="4536500" cy="57606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PE" b="1" dirty="0">
                <a:latin typeface="Arial Black" panose="020B0A04020102020204" pitchFamily="34" charset="0"/>
              </a:rPr>
              <a:t>COMITÉ DE GESTIÓN DEL BIENESTAR </a:t>
            </a:r>
            <a:endParaRPr lang="es-PE" dirty="0"/>
          </a:p>
        </p:txBody>
      </p:sp>
    </p:spTree>
    <p:extLst>
      <p:ext uri="{BB962C8B-B14F-4D97-AF65-F5344CB8AC3E}">
        <p14:creationId xmlns:p14="http://schemas.microsoft.com/office/powerpoint/2010/main" val="871976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AAE105AF-B15C-45B9-90F3-04C34BF19B50}"/>
              </a:ext>
            </a:extLst>
          </p:cNvPr>
          <p:cNvSpPr/>
          <p:nvPr/>
        </p:nvSpPr>
        <p:spPr>
          <a:xfrm>
            <a:off x="1907704" y="404664"/>
            <a:ext cx="5544616" cy="12241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PE" sz="24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COMITÉ DE GESTIÓN DE CONDICIONES OPERATIVAS </a:t>
            </a:r>
          </a:p>
        </p:txBody>
      </p:sp>
      <p:sp>
        <p:nvSpPr>
          <p:cNvPr id="3" name="Rectángulo: esquinas redondeadas 2">
            <a:extLst>
              <a:ext uri="{FF2B5EF4-FFF2-40B4-BE49-F238E27FC236}">
                <a16:creationId xmlns:a16="http://schemas.microsoft.com/office/drawing/2014/main" id="{430D6ED7-F4E9-4287-AE04-ED9ECB21A070}"/>
              </a:ext>
            </a:extLst>
          </p:cNvPr>
          <p:cNvSpPr/>
          <p:nvPr/>
        </p:nvSpPr>
        <p:spPr>
          <a:xfrm>
            <a:off x="2663794" y="2204864"/>
            <a:ext cx="4212462" cy="165618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PE" dirty="0">
                <a:ln w="0"/>
                <a:solidFill>
                  <a:schemeClr val="tx1"/>
                </a:solidFill>
                <a:effectLst>
                  <a:outerShdw blurRad="38100" dist="19050" dir="2700000" algn="tl" rotWithShape="0">
                    <a:schemeClr val="dk1">
                      <a:alpha val="40000"/>
                    </a:schemeClr>
                  </a:outerShdw>
                </a:effectLst>
              </a:rPr>
              <a:t>COMITÉ CONFORMADO EN LA IE QUE SE VA ENCARGAR DE BRINDAR LAS CONDICIONES OPERATIVAS NECESARIAS PARA EL FUNCIONAMIENTO DE LA IE. </a:t>
            </a:r>
          </a:p>
        </p:txBody>
      </p:sp>
      <p:sp>
        <p:nvSpPr>
          <p:cNvPr id="4" name="CuadroTexto 3">
            <a:extLst>
              <a:ext uri="{FF2B5EF4-FFF2-40B4-BE49-F238E27FC236}">
                <a16:creationId xmlns:a16="http://schemas.microsoft.com/office/drawing/2014/main" id="{94AD0342-5BF1-4B8C-A512-BC4F61E58414}"/>
              </a:ext>
            </a:extLst>
          </p:cNvPr>
          <p:cNvSpPr txBox="1"/>
          <p:nvPr/>
        </p:nvSpPr>
        <p:spPr>
          <a:xfrm>
            <a:off x="4952045" y="1835532"/>
            <a:ext cx="1368152" cy="369332"/>
          </a:xfrm>
          <a:prstGeom prst="rect">
            <a:avLst/>
          </a:prstGeom>
          <a:noFill/>
        </p:spPr>
        <p:txBody>
          <a:bodyPr wrap="square" rtlCol="0">
            <a:spAutoFit/>
          </a:bodyPr>
          <a:lstStyle/>
          <a:p>
            <a:r>
              <a:rPr lang="es-PE" b="1" dirty="0"/>
              <a:t>el</a:t>
            </a:r>
            <a:r>
              <a:rPr lang="es-PE" dirty="0"/>
              <a:t> </a:t>
            </a:r>
          </a:p>
        </p:txBody>
      </p:sp>
      <p:sp>
        <p:nvSpPr>
          <p:cNvPr id="5" name="CuadroTexto 4">
            <a:extLst>
              <a:ext uri="{FF2B5EF4-FFF2-40B4-BE49-F238E27FC236}">
                <a16:creationId xmlns:a16="http://schemas.microsoft.com/office/drawing/2014/main" id="{084CF2C4-C018-46EC-85EA-E2851097C0DD}"/>
              </a:ext>
            </a:extLst>
          </p:cNvPr>
          <p:cNvSpPr txBox="1"/>
          <p:nvPr/>
        </p:nvSpPr>
        <p:spPr>
          <a:xfrm>
            <a:off x="3355864" y="1835532"/>
            <a:ext cx="864096" cy="369332"/>
          </a:xfrm>
          <a:prstGeom prst="rect">
            <a:avLst/>
          </a:prstGeom>
          <a:noFill/>
        </p:spPr>
        <p:txBody>
          <a:bodyPr wrap="square" rtlCol="0">
            <a:spAutoFit/>
          </a:bodyPr>
          <a:lstStyle/>
          <a:p>
            <a:r>
              <a:rPr lang="es-PE" b="1" dirty="0"/>
              <a:t>es</a:t>
            </a:r>
          </a:p>
        </p:txBody>
      </p:sp>
      <p:cxnSp>
        <p:nvCxnSpPr>
          <p:cNvPr id="7" name="Conector recto de flecha 6">
            <a:extLst>
              <a:ext uri="{FF2B5EF4-FFF2-40B4-BE49-F238E27FC236}">
                <a16:creationId xmlns:a16="http://schemas.microsoft.com/office/drawing/2014/main" id="{995A6346-02F8-41F6-BA3D-E8C618531EC2}"/>
              </a:ext>
            </a:extLst>
          </p:cNvPr>
          <p:cNvCxnSpPr>
            <a:cxnSpLocks/>
          </p:cNvCxnSpPr>
          <p:nvPr/>
        </p:nvCxnSpPr>
        <p:spPr>
          <a:xfrm>
            <a:off x="4652578" y="1658566"/>
            <a:ext cx="0" cy="5462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Conector: angular 10">
            <a:extLst>
              <a:ext uri="{FF2B5EF4-FFF2-40B4-BE49-F238E27FC236}">
                <a16:creationId xmlns:a16="http://schemas.microsoft.com/office/drawing/2014/main" id="{CF547C9F-8D75-43C4-A704-F23BA4C66565}"/>
              </a:ext>
            </a:extLst>
          </p:cNvPr>
          <p:cNvCxnSpPr/>
          <p:nvPr/>
        </p:nvCxnSpPr>
        <p:spPr>
          <a:xfrm>
            <a:off x="3059832" y="3861048"/>
            <a:ext cx="914400" cy="9144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ángulo: esquinas redondeadas 11">
            <a:extLst>
              <a:ext uri="{FF2B5EF4-FFF2-40B4-BE49-F238E27FC236}">
                <a16:creationId xmlns:a16="http://schemas.microsoft.com/office/drawing/2014/main" id="{68FE87A5-293B-4861-BF0D-599E1697B59F}"/>
              </a:ext>
            </a:extLst>
          </p:cNvPr>
          <p:cNvSpPr/>
          <p:nvPr/>
        </p:nvSpPr>
        <p:spPr>
          <a:xfrm>
            <a:off x="4139952" y="4318248"/>
            <a:ext cx="4464496" cy="177504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PE" b="1" dirty="0"/>
              <a:t>CONCENTRA FUNCIONES Y COMPETENCIAS LIGADAS A LA LOGÍSTICA, GESTIÓN FINANCIERA, CONTRATACIÓN, MANTENIMIENTO DE LOCAL ENTRE OTROS</a:t>
            </a:r>
            <a:r>
              <a:rPr lang="es-PE" dirty="0"/>
              <a:t>.  </a:t>
            </a:r>
          </a:p>
        </p:txBody>
      </p:sp>
      <p:pic>
        <p:nvPicPr>
          <p:cNvPr id="1026" name="Picture 2" descr="ビジネス 会議 打ち合わせ 手描き風のイラスト素材 [45461002] - PIXTA">
            <a:extLst>
              <a:ext uri="{FF2B5EF4-FFF2-40B4-BE49-F238E27FC236}">
                <a16:creationId xmlns:a16="http://schemas.microsoft.com/office/drawing/2014/main" id="{8F76B499-54D6-4853-AA5B-FFD03D990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55" y="4206369"/>
            <a:ext cx="3285015" cy="2598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79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8E516FBA-32EA-4E3F-B2F9-FECE4A9938BD}"/>
              </a:ext>
            </a:extLst>
          </p:cNvPr>
          <p:cNvSpPr/>
          <p:nvPr/>
        </p:nvSpPr>
        <p:spPr>
          <a:xfrm>
            <a:off x="1547664" y="218387"/>
            <a:ext cx="6696744" cy="12241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PE" sz="24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COMITÉ DE GESTIÓN DE CONDICIONES OPERATIVAS </a:t>
            </a:r>
          </a:p>
        </p:txBody>
      </p:sp>
      <p:sp>
        <p:nvSpPr>
          <p:cNvPr id="5" name="CuadroTexto 4">
            <a:extLst>
              <a:ext uri="{FF2B5EF4-FFF2-40B4-BE49-F238E27FC236}">
                <a16:creationId xmlns:a16="http://schemas.microsoft.com/office/drawing/2014/main" id="{70ED8B72-2D06-4A49-82A7-A1AA5C08D4DA}"/>
              </a:ext>
            </a:extLst>
          </p:cNvPr>
          <p:cNvSpPr txBox="1"/>
          <p:nvPr/>
        </p:nvSpPr>
        <p:spPr>
          <a:xfrm>
            <a:off x="499131" y="3199573"/>
            <a:ext cx="1656179" cy="400110"/>
          </a:xfrm>
          <a:prstGeom prst="rect">
            <a:avLst/>
          </a:prstGeom>
          <a:noFill/>
        </p:spPr>
        <p:txBody>
          <a:bodyPr wrap="square" rtlCol="0">
            <a:spAutoFit/>
          </a:bodyPr>
          <a:lstStyle/>
          <a:p>
            <a:r>
              <a:rPr lang="es-PE" sz="2000" b="1" dirty="0"/>
              <a:t>funciones</a:t>
            </a:r>
          </a:p>
        </p:txBody>
      </p:sp>
      <p:cxnSp>
        <p:nvCxnSpPr>
          <p:cNvPr id="9" name="Conector: angular 8">
            <a:extLst>
              <a:ext uri="{FF2B5EF4-FFF2-40B4-BE49-F238E27FC236}">
                <a16:creationId xmlns:a16="http://schemas.microsoft.com/office/drawing/2014/main" id="{498A4D94-250A-4770-B436-BA2458AF6863}"/>
              </a:ext>
            </a:extLst>
          </p:cNvPr>
          <p:cNvCxnSpPr/>
          <p:nvPr/>
        </p:nvCxnSpPr>
        <p:spPr>
          <a:xfrm>
            <a:off x="1828545" y="1628800"/>
            <a:ext cx="914400" cy="91440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sp>
        <p:nvSpPr>
          <p:cNvPr id="10" name="Rectángulo: esquinas redondeadas 9">
            <a:extLst>
              <a:ext uri="{FF2B5EF4-FFF2-40B4-BE49-F238E27FC236}">
                <a16:creationId xmlns:a16="http://schemas.microsoft.com/office/drawing/2014/main" id="{8C67C478-FD40-4F54-8099-FD7800D2218A}"/>
              </a:ext>
            </a:extLst>
          </p:cNvPr>
          <p:cNvSpPr/>
          <p:nvPr/>
        </p:nvSpPr>
        <p:spPr>
          <a:xfrm>
            <a:off x="2843808" y="1840178"/>
            <a:ext cx="5400600" cy="2196244"/>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just"/>
            <a:r>
              <a:rPr lang="es-MX" dirty="0">
                <a:ln w="0"/>
                <a:solidFill>
                  <a:schemeClr val="tx1"/>
                </a:solidFill>
                <a:effectLst>
                  <a:outerShdw blurRad="38100" dist="19050" dir="2700000" algn="tl" rotWithShape="0">
                    <a:schemeClr val="dk1">
                      <a:alpha val="40000"/>
                    </a:schemeClr>
                  </a:outerShdw>
                </a:effectLst>
              </a:rPr>
              <a:t>Formular e incorporar en el Plan Anual de Trabajo, las acciones, presupuesto asociado, personal a cargo y otros aspectos vinculados a la gestión de recursos propios y actividades productivas y empresariales u otros ingresos obtenidos o asignados a la IE, en concordancia con las prioridades definidas en los instrumentos de gestión. </a:t>
            </a:r>
            <a:endParaRPr lang="es-PE" dirty="0">
              <a:ln w="0"/>
              <a:solidFill>
                <a:schemeClr val="tx1"/>
              </a:solidFill>
              <a:effectLst>
                <a:outerShdw blurRad="38100" dist="19050" dir="2700000" algn="tl" rotWithShape="0">
                  <a:schemeClr val="dk1">
                    <a:alpha val="40000"/>
                  </a:schemeClr>
                </a:outerShdw>
              </a:effectLst>
            </a:endParaRPr>
          </a:p>
        </p:txBody>
      </p:sp>
      <p:cxnSp>
        <p:nvCxnSpPr>
          <p:cNvPr id="11" name="Conector: angular 10">
            <a:extLst>
              <a:ext uri="{FF2B5EF4-FFF2-40B4-BE49-F238E27FC236}">
                <a16:creationId xmlns:a16="http://schemas.microsoft.com/office/drawing/2014/main" id="{A7C7B172-EC0A-4AE7-A3B5-52B0E961C09C}"/>
              </a:ext>
            </a:extLst>
          </p:cNvPr>
          <p:cNvCxnSpPr/>
          <p:nvPr/>
        </p:nvCxnSpPr>
        <p:spPr>
          <a:xfrm>
            <a:off x="1878977" y="4036422"/>
            <a:ext cx="914400" cy="91440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13" name="Conector recto 12">
            <a:extLst>
              <a:ext uri="{FF2B5EF4-FFF2-40B4-BE49-F238E27FC236}">
                <a16:creationId xmlns:a16="http://schemas.microsoft.com/office/drawing/2014/main" id="{AB6960E0-27C0-4A2B-AD83-6AE60DF8B082}"/>
              </a:ext>
            </a:extLst>
          </p:cNvPr>
          <p:cNvCxnSpPr>
            <a:cxnSpLocks/>
          </p:cNvCxnSpPr>
          <p:nvPr/>
        </p:nvCxnSpPr>
        <p:spPr>
          <a:xfrm>
            <a:off x="1691680" y="1503412"/>
            <a:ext cx="0" cy="3959814"/>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ángulo: esquinas redondeadas 14">
            <a:extLst>
              <a:ext uri="{FF2B5EF4-FFF2-40B4-BE49-F238E27FC236}">
                <a16:creationId xmlns:a16="http://schemas.microsoft.com/office/drawing/2014/main" id="{12CA4C3F-EA46-47BE-B82F-1DD88BA4FC61}"/>
              </a:ext>
            </a:extLst>
          </p:cNvPr>
          <p:cNvSpPr/>
          <p:nvPr/>
        </p:nvSpPr>
        <p:spPr>
          <a:xfrm>
            <a:off x="2987824" y="4365104"/>
            <a:ext cx="5256582" cy="219624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MX" dirty="0">
                <a:ln w="0"/>
                <a:solidFill>
                  <a:schemeClr val="tx1"/>
                </a:solidFill>
                <a:effectLst>
                  <a:outerShdw blurRad="38100" dist="19050" dir="2700000" algn="tl" rotWithShape="0">
                    <a:schemeClr val="dk1">
                      <a:alpha val="40000"/>
                    </a:schemeClr>
                  </a:outerShdw>
                </a:effectLst>
              </a:rPr>
              <a:t>Rendir cuentas sobre los recursos financieros obtenidos o asignados a la IE, ante el CONEI, la comunidad educativa y/o la UGEL, de forma semestral o según la normativa vigente.</a:t>
            </a:r>
            <a:endParaRPr lang="es-PE" dirty="0">
              <a:ln w="0"/>
              <a:solidFill>
                <a:schemeClr val="tx1"/>
              </a:solidFill>
              <a:effectLst>
                <a:outerShdw blurRad="38100" dist="19050" dir="2700000" algn="tl" rotWithShape="0">
                  <a:schemeClr val="dk1">
                    <a:alpha val="40000"/>
                  </a:schemeClr>
                </a:outerShdw>
              </a:effectLst>
            </a:endParaRPr>
          </a:p>
        </p:txBody>
      </p:sp>
      <p:pic>
        <p:nvPicPr>
          <p:cNvPr id="4098" name="Picture 2" descr="Discusión De Reunión De Empresa De Dibujos Animados Dibujados A Mano,  Pintado A Mano, Dibujos Animados, La Compañia PNG y PSD para Descargar  Gratis | Pngtree">
            <a:extLst>
              <a:ext uri="{FF2B5EF4-FFF2-40B4-BE49-F238E27FC236}">
                <a16:creationId xmlns:a16="http://schemas.microsoft.com/office/drawing/2014/main" id="{6B7E6799-8104-4729-86C5-313B440528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279" y="5092905"/>
            <a:ext cx="2267882" cy="167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310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41985AAA-5A47-4A16-ADBE-F2A1784D0EC2}"/>
              </a:ext>
            </a:extLst>
          </p:cNvPr>
          <p:cNvSpPr/>
          <p:nvPr/>
        </p:nvSpPr>
        <p:spPr>
          <a:xfrm>
            <a:off x="1547664" y="218387"/>
            <a:ext cx="6696744" cy="12241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PE" sz="24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COMITÉ DE GESTIÓN DE CONDICIONES OPERATIVAS </a:t>
            </a:r>
          </a:p>
        </p:txBody>
      </p:sp>
      <p:sp>
        <p:nvSpPr>
          <p:cNvPr id="3" name="CuadroTexto 2">
            <a:extLst>
              <a:ext uri="{FF2B5EF4-FFF2-40B4-BE49-F238E27FC236}">
                <a16:creationId xmlns:a16="http://schemas.microsoft.com/office/drawing/2014/main" id="{E14BDD1A-B742-4DBE-A4AA-61792DBB9A85}"/>
              </a:ext>
            </a:extLst>
          </p:cNvPr>
          <p:cNvSpPr txBox="1"/>
          <p:nvPr/>
        </p:nvSpPr>
        <p:spPr>
          <a:xfrm>
            <a:off x="499131" y="3199573"/>
            <a:ext cx="1656179" cy="400110"/>
          </a:xfrm>
          <a:prstGeom prst="rect">
            <a:avLst/>
          </a:prstGeom>
          <a:noFill/>
        </p:spPr>
        <p:txBody>
          <a:bodyPr wrap="square" rtlCol="0">
            <a:spAutoFit/>
          </a:bodyPr>
          <a:lstStyle/>
          <a:p>
            <a:r>
              <a:rPr lang="es-PE" sz="2000" b="1" dirty="0"/>
              <a:t>funciones</a:t>
            </a:r>
          </a:p>
        </p:txBody>
      </p:sp>
      <p:cxnSp>
        <p:nvCxnSpPr>
          <p:cNvPr id="4" name="Conector recto 3">
            <a:extLst>
              <a:ext uri="{FF2B5EF4-FFF2-40B4-BE49-F238E27FC236}">
                <a16:creationId xmlns:a16="http://schemas.microsoft.com/office/drawing/2014/main" id="{4A0A67FE-D454-4760-8621-0F47A27F997A}"/>
              </a:ext>
            </a:extLst>
          </p:cNvPr>
          <p:cNvCxnSpPr>
            <a:cxnSpLocks/>
          </p:cNvCxnSpPr>
          <p:nvPr/>
        </p:nvCxnSpPr>
        <p:spPr>
          <a:xfrm>
            <a:off x="1760035" y="1478571"/>
            <a:ext cx="0" cy="3959814"/>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Conector: angular 4">
            <a:extLst>
              <a:ext uri="{FF2B5EF4-FFF2-40B4-BE49-F238E27FC236}">
                <a16:creationId xmlns:a16="http://schemas.microsoft.com/office/drawing/2014/main" id="{137FD8BB-59CB-4DD3-B1B2-BDE676CA15E7}"/>
              </a:ext>
            </a:extLst>
          </p:cNvPr>
          <p:cNvCxnSpPr/>
          <p:nvPr/>
        </p:nvCxnSpPr>
        <p:spPr>
          <a:xfrm>
            <a:off x="1811430" y="1703947"/>
            <a:ext cx="914400" cy="91440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6" name="Conector: angular 5">
            <a:extLst>
              <a:ext uri="{FF2B5EF4-FFF2-40B4-BE49-F238E27FC236}">
                <a16:creationId xmlns:a16="http://schemas.microsoft.com/office/drawing/2014/main" id="{1B7CA7DD-5005-4D04-840F-095CB8E44AEF}"/>
              </a:ext>
            </a:extLst>
          </p:cNvPr>
          <p:cNvCxnSpPr/>
          <p:nvPr/>
        </p:nvCxnSpPr>
        <p:spPr>
          <a:xfrm>
            <a:off x="1811430" y="3933056"/>
            <a:ext cx="914400" cy="91440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sp>
        <p:nvSpPr>
          <p:cNvPr id="7" name="Rectángulo: esquinas redondeadas 6">
            <a:extLst>
              <a:ext uri="{FF2B5EF4-FFF2-40B4-BE49-F238E27FC236}">
                <a16:creationId xmlns:a16="http://schemas.microsoft.com/office/drawing/2014/main" id="{56A4A911-9152-47C6-B155-A821E747B04A}"/>
              </a:ext>
            </a:extLst>
          </p:cNvPr>
          <p:cNvSpPr/>
          <p:nvPr/>
        </p:nvSpPr>
        <p:spPr>
          <a:xfrm>
            <a:off x="2780633" y="1772816"/>
            <a:ext cx="5864236" cy="21602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MX" dirty="0">
                <a:ln w="0"/>
                <a:solidFill>
                  <a:schemeClr val="tx1"/>
                </a:solidFill>
                <a:effectLst>
                  <a:outerShdw blurRad="38100" dist="19050" dir="2700000" algn="tl" rotWithShape="0">
                    <a:schemeClr val="dk1">
                      <a:alpha val="40000"/>
                    </a:schemeClr>
                  </a:outerShdw>
                </a:effectLst>
              </a:rPr>
              <a:t>Implementar el proceso de adjudicación de quioscos, cafeterías y comedores escolares, que incluye la elaboración y difusión del cronograma y las bases, la absolución de consultas, la evaluación de las propuestas técnicas y la adjudicación del o los quioscos, cafeterías y comedores escolares, garantizando la transparencia del proceso en conformidad con las bases establecidas. </a:t>
            </a:r>
            <a:endParaRPr lang="es-PE" dirty="0">
              <a:ln w="0"/>
              <a:solidFill>
                <a:schemeClr val="tx1"/>
              </a:solidFill>
              <a:effectLst>
                <a:outerShdw blurRad="38100" dist="19050" dir="2700000" algn="tl" rotWithShape="0">
                  <a:schemeClr val="dk1">
                    <a:alpha val="40000"/>
                  </a:schemeClr>
                </a:outerShdw>
              </a:effectLst>
            </a:endParaRPr>
          </a:p>
        </p:txBody>
      </p:sp>
      <p:sp>
        <p:nvSpPr>
          <p:cNvPr id="8" name="Rectángulo: esquinas redondeadas 7">
            <a:extLst>
              <a:ext uri="{FF2B5EF4-FFF2-40B4-BE49-F238E27FC236}">
                <a16:creationId xmlns:a16="http://schemas.microsoft.com/office/drawing/2014/main" id="{BBAF1B21-B4CF-469C-AA6D-53AB783217B5}"/>
              </a:ext>
            </a:extLst>
          </p:cNvPr>
          <p:cNvSpPr/>
          <p:nvPr/>
        </p:nvSpPr>
        <p:spPr>
          <a:xfrm>
            <a:off x="2783511" y="4263349"/>
            <a:ext cx="5864235" cy="201622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MX" dirty="0">
                <a:ln w="0"/>
                <a:solidFill>
                  <a:schemeClr val="tx1"/>
                </a:solidFill>
                <a:effectLst>
                  <a:outerShdw blurRad="38100" dist="19050" dir="2700000" algn="tl" rotWithShape="0">
                    <a:schemeClr val="dk1">
                      <a:alpha val="40000"/>
                    </a:schemeClr>
                  </a:outerShdw>
                </a:effectLst>
              </a:rPr>
              <a:t>Supervisar el funcionamiento de los quioscos, cafeterías y comedores escolares, la calidad del servicio ofrecido, la administración financiera del mismo, así como sancionar el incumplimiento de cualquier acuerdo extendido al momento de la adjudicación de acuerdo con las cláusulas del contrato y la gravedad de la falta.</a:t>
            </a:r>
            <a:endParaRPr lang="es-PE" dirty="0">
              <a:ln w="0"/>
              <a:solidFill>
                <a:schemeClr val="tx1"/>
              </a:solidFill>
              <a:effectLst>
                <a:outerShdw blurRad="38100" dist="19050" dir="2700000" algn="tl" rotWithShape="0">
                  <a:schemeClr val="dk1">
                    <a:alpha val="40000"/>
                  </a:schemeClr>
                </a:outerShdw>
              </a:effectLst>
            </a:endParaRPr>
          </a:p>
        </p:txBody>
      </p:sp>
      <p:pic>
        <p:nvPicPr>
          <p:cNvPr id="3074" name="Picture 2" descr="حلقة دراسية, تقديم, conceptual., اجتماع العمل, ب, فقاعة الخطبة, template.  Clip Art | k35330228 | Fotosearch">
            <a:extLst>
              <a:ext uri="{FF2B5EF4-FFF2-40B4-BE49-F238E27FC236}">
                <a16:creationId xmlns:a16="http://schemas.microsoft.com/office/drawing/2014/main" id="{34CC8504-3655-4AE1-B875-983AADA8AA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99" y="4847456"/>
            <a:ext cx="2192161" cy="184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54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10C772A4-4562-49CA-A5BA-105530C4431C}"/>
              </a:ext>
            </a:extLst>
          </p:cNvPr>
          <p:cNvSpPr/>
          <p:nvPr/>
        </p:nvSpPr>
        <p:spPr>
          <a:xfrm>
            <a:off x="899593" y="218387"/>
            <a:ext cx="7632833" cy="12241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PE" sz="24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COMITÉ DE GESTIÓN DE CONDICIONES OPERATIVAS </a:t>
            </a:r>
          </a:p>
        </p:txBody>
      </p:sp>
      <p:cxnSp>
        <p:nvCxnSpPr>
          <p:cNvPr id="4" name="Conector recto de flecha 3">
            <a:extLst>
              <a:ext uri="{FF2B5EF4-FFF2-40B4-BE49-F238E27FC236}">
                <a16:creationId xmlns:a16="http://schemas.microsoft.com/office/drawing/2014/main" id="{E6A9D065-DAB2-4C68-A717-A599EAC895F4}"/>
              </a:ext>
            </a:extLst>
          </p:cNvPr>
          <p:cNvCxnSpPr>
            <a:cxnSpLocks/>
          </p:cNvCxnSpPr>
          <p:nvPr/>
        </p:nvCxnSpPr>
        <p:spPr>
          <a:xfrm>
            <a:off x="4572000" y="1442523"/>
            <a:ext cx="0" cy="354270"/>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6" name="CuadroTexto 5">
            <a:extLst>
              <a:ext uri="{FF2B5EF4-FFF2-40B4-BE49-F238E27FC236}">
                <a16:creationId xmlns:a16="http://schemas.microsoft.com/office/drawing/2014/main" id="{B9BDD745-E747-4EAA-8EB6-9C70DE56843C}"/>
              </a:ext>
            </a:extLst>
          </p:cNvPr>
          <p:cNvSpPr txBox="1"/>
          <p:nvPr/>
        </p:nvSpPr>
        <p:spPr>
          <a:xfrm>
            <a:off x="4685127" y="1493341"/>
            <a:ext cx="2016215" cy="369332"/>
          </a:xfrm>
          <a:prstGeom prst="rect">
            <a:avLst/>
          </a:prstGeom>
          <a:noFill/>
        </p:spPr>
        <p:txBody>
          <a:bodyPr wrap="square" rtlCol="0">
            <a:spAutoFit/>
          </a:bodyPr>
          <a:lstStyle/>
          <a:p>
            <a:r>
              <a:rPr lang="es-PE" b="1" dirty="0"/>
              <a:t>integrantes</a:t>
            </a:r>
            <a:r>
              <a:rPr lang="es-PE" dirty="0"/>
              <a:t>	</a:t>
            </a:r>
          </a:p>
        </p:txBody>
      </p:sp>
      <p:sp>
        <p:nvSpPr>
          <p:cNvPr id="7" name="Rectángulo: esquinas redondeadas 6">
            <a:extLst>
              <a:ext uri="{FF2B5EF4-FFF2-40B4-BE49-F238E27FC236}">
                <a16:creationId xmlns:a16="http://schemas.microsoft.com/office/drawing/2014/main" id="{E3BB79FE-AB0B-4999-A5A9-B13A9AC0C332}"/>
              </a:ext>
            </a:extLst>
          </p:cNvPr>
          <p:cNvSpPr/>
          <p:nvPr/>
        </p:nvSpPr>
        <p:spPr>
          <a:xfrm>
            <a:off x="1341370" y="1872107"/>
            <a:ext cx="7344807" cy="272283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Director/a de la IE. </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Un representante de las y los estudiantes.</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Un representante del CONEI. </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 Un representante de los padres y madres de familia, tutores. </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El presidente de APAFA. </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 Dos representantes del personal administrativo. </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 Un  representante del personal docente. </a:t>
            </a:r>
          </a:p>
          <a:p>
            <a:pPr marL="285750" indent="-285750" algn="just">
              <a:buFont typeface="Wingdings" panose="05000000000000000000" pitchFamily="2" charset="2"/>
              <a:buChar char="Ø"/>
            </a:pPr>
            <a:r>
              <a:rPr lang="es-MX" dirty="0">
                <a:ln w="0"/>
                <a:solidFill>
                  <a:schemeClr val="tx1"/>
                </a:solidFill>
                <a:effectLst>
                  <a:outerShdw blurRad="38100" dist="19050" dir="2700000" algn="tl" rotWithShape="0">
                    <a:schemeClr val="dk1">
                      <a:alpha val="40000"/>
                    </a:schemeClr>
                  </a:outerShdw>
                </a:effectLst>
              </a:rPr>
              <a:t> Responsable de Gestión del riesgo de desastres.</a:t>
            </a:r>
            <a:endParaRPr lang="es-PE" dirty="0">
              <a:ln w="0"/>
              <a:solidFill>
                <a:schemeClr val="tx1"/>
              </a:solidFill>
              <a:effectLst>
                <a:outerShdw blurRad="38100" dist="19050" dir="2700000" algn="tl" rotWithShape="0">
                  <a:schemeClr val="dk1">
                    <a:alpha val="40000"/>
                  </a:schemeClr>
                </a:outerShdw>
              </a:effectLst>
            </a:endParaRPr>
          </a:p>
        </p:txBody>
      </p:sp>
      <p:cxnSp>
        <p:nvCxnSpPr>
          <p:cNvPr id="10" name="Conector recto 9">
            <a:extLst>
              <a:ext uri="{FF2B5EF4-FFF2-40B4-BE49-F238E27FC236}">
                <a16:creationId xmlns:a16="http://schemas.microsoft.com/office/drawing/2014/main" id="{44700DC2-88B3-467A-8917-C0059DCD239A}"/>
              </a:ext>
            </a:extLst>
          </p:cNvPr>
          <p:cNvCxnSpPr>
            <a:cxnSpLocks/>
          </p:cNvCxnSpPr>
          <p:nvPr/>
        </p:nvCxnSpPr>
        <p:spPr>
          <a:xfrm>
            <a:off x="1043618" y="1442523"/>
            <a:ext cx="0" cy="5082821"/>
          </a:xfrm>
          <a:prstGeom prst="line">
            <a:avLst/>
          </a:prstGeom>
          <a:ln w="57150"/>
        </p:spPr>
        <p:style>
          <a:lnRef idx="2">
            <a:schemeClr val="dk1"/>
          </a:lnRef>
          <a:fillRef idx="0">
            <a:schemeClr val="dk1"/>
          </a:fillRef>
          <a:effectRef idx="1">
            <a:schemeClr val="dk1"/>
          </a:effectRef>
          <a:fontRef idx="minor">
            <a:schemeClr val="tx1"/>
          </a:fontRef>
        </p:style>
      </p:cxnSp>
      <p:cxnSp>
        <p:nvCxnSpPr>
          <p:cNvPr id="12" name="Conector recto de flecha 11">
            <a:extLst>
              <a:ext uri="{FF2B5EF4-FFF2-40B4-BE49-F238E27FC236}">
                <a16:creationId xmlns:a16="http://schemas.microsoft.com/office/drawing/2014/main" id="{68E4F4AC-8D8D-42AA-B771-B2E2593EFCAC}"/>
              </a:ext>
            </a:extLst>
          </p:cNvPr>
          <p:cNvCxnSpPr>
            <a:cxnSpLocks/>
          </p:cNvCxnSpPr>
          <p:nvPr/>
        </p:nvCxnSpPr>
        <p:spPr>
          <a:xfrm>
            <a:off x="1084825" y="5373216"/>
            <a:ext cx="256545"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3" name="Rectángulo: esquinas redondeadas 12">
            <a:extLst>
              <a:ext uri="{FF2B5EF4-FFF2-40B4-BE49-F238E27FC236}">
                <a16:creationId xmlns:a16="http://schemas.microsoft.com/office/drawing/2014/main" id="{AFB70B26-30C0-4FCD-9DFC-73392B9244D2}"/>
              </a:ext>
            </a:extLst>
          </p:cNvPr>
          <p:cNvSpPr/>
          <p:nvPr/>
        </p:nvSpPr>
        <p:spPr>
          <a:xfrm>
            <a:off x="1382577" y="4839474"/>
            <a:ext cx="7123578" cy="89378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MX" dirty="0">
                <a:ln w="0"/>
                <a:solidFill>
                  <a:schemeClr val="tx1"/>
                </a:solidFill>
                <a:effectLst>
                  <a:outerShdw blurRad="38100" dist="19050" dir="2700000" algn="tl" rotWithShape="0">
                    <a:schemeClr val="dk1">
                      <a:alpha val="40000"/>
                    </a:schemeClr>
                  </a:outerShdw>
                </a:effectLst>
              </a:rPr>
              <a:t>En caso exista el cargo de subdirector en la IE, el CGCO determinar la incorporación del subdirector. </a:t>
            </a:r>
            <a:endParaRPr lang="es-PE" dirty="0">
              <a:ln w="0"/>
              <a:solidFill>
                <a:schemeClr val="tx1"/>
              </a:solidFill>
              <a:effectLst>
                <a:outerShdw blurRad="38100" dist="19050" dir="2700000" algn="tl" rotWithShape="0">
                  <a:schemeClr val="dk1">
                    <a:alpha val="40000"/>
                  </a:schemeClr>
                </a:outerShdw>
              </a:effectLst>
            </a:endParaRPr>
          </a:p>
        </p:txBody>
      </p:sp>
      <p:cxnSp>
        <p:nvCxnSpPr>
          <p:cNvPr id="18" name="Conector recto de flecha 17">
            <a:extLst>
              <a:ext uri="{FF2B5EF4-FFF2-40B4-BE49-F238E27FC236}">
                <a16:creationId xmlns:a16="http://schemas.microsoft.com/office/drawing/2014/main" id="{9AF6C010-E698-4FD4-BBBE-2F4919842CD2}"/>
              </a:ext>
            </a:extLst>
          </p:cNvPr>
          <p:cNvCxnSpPr>
            <a:cxnSpLocks/>
          </p:cNvCxnSpPr>
          <p:nvPr/>
        </p:nvCxnSpPr>
        <p:spPr>
          <a:xfrm>
            <a:off x="1084825" y="6309320"/>
            <a:ext cx="256545"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ectángulo: esquinas redondeadas 18">
            <a:extLst>
              <a:ext uri="{FF2B5EF4-FFF2-40B4-BE49-F238E27FC236}">
                <a16:creationId xmlns:a16="http://schemas.microsoft.com/office/drawing/2014/main" id="{63935A7C-C025-439E-8BEC-563DEBB3C371}"/>
              </a:ext>
            </a:extLst>
          </p:cNvPr>
          <p:cNvSpPr/>
          <p:nvPr/>
        </p:nvSpPr>
        <p:spPr>
          <a:xfrm>
            <a:off x="1408853" y="5928111"/>
            <a:ext cx="7123573" cy="6903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MX" dirty="0">
                <a:ln w="0"/>
                <a:solidFill>
                  <a:schemeClr val="tx1"/>
                </a:solidFill>
                <a:effectLst>
                  <a:outerShdw blurRad="38100" dist="19050" dir="2700000" algn="tl" rotWithShape="0">
                    <a:schemeClr val="dk1">
                      <a:alpha val="40000"/>
                    </a:schemeClr>
                  </a:outerShdw>
                </a:effectLst>
              </a:rPr>
              <a:t>Los representantes del personal docente pueden encontrarse bajo cualquier condición laboral.</a:t>
            </a:r>
            <a:endParaRPr lang="es-PE" dirty="0">
              <a:ln w="0"/>
              <a:solidFill>
                <a:schemeClr val="tx1"/>
              </a:solidFill>
              <a:effectLst>
                <a:outerShdw blurRad="38100" dist="19050" dir="2700000" algn="tl" rotWithShape="0">
                  <a:schemeClr val="dk1">
                    <a:alpha val="40000"/>
                  </a:schemeClr>
                </a:outerShdw>
              </a:effectLst>
            </a:endParaRPr>
          </a:p>
        </p:txBody>
      </p:sp>
      <p:pic>
        <p:nvPicPr>
          <p:cNvPr id="2050" name="Picture 2" descr="Reunión, Libre De Contenido, Presentación imagen png - imagen transparente  descarga gratuita">
            <a:extLst>
              <a:ext uri="{FF2B5EF4-FFF2-40B4-BE49-F238E27FC236}">
                <a16:creationId xmlns:a16="http://schemas.microsoft.com/office/drawing/2014/main" id="{0D3482F2-B04D-4722-B486-244E943D79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448" y="1989702"/>
            <a:ext cx="1835414" cy="935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96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495181E-FB9E-4909-A497-A2D75E6C8406}"/>
              </a:ext>
            </a:extLst>
          </p:cNvPr>
          <p:cNvPicPr>
            <a:picLocks noChangeAspect="1"/>
          </p:cNvPicPr>
          <p:nvPr/>
        </p:nvPicPr>
        <p:blipFill>
          <a:blip r:embed="rId2"/>
          <a:stretch>
            <a:fillRect/>
          </a:stretch>
        </p:blipFill>
        <p:spPr>
          <a:xfrm>
            <a:off x="1409258" y="990259"/>
            <a:ext cx="6835150" cy="5247053"/>
          </a:xfrm>
          <a:prstGeom prst="rect">
            <a:avLst/>
          </a:prstGeom>
        </p:spPr>
      </p:pic>
      <p:sp>
        <p:nvSpPr>
          <p:cNvPr id="4" name="CuadroTexto 3">
            <a:extLst>
              <a:ext uri="{FF2B5EF4-FFF2-40B4-BE49-F238E27FC236}">
                <a16:creationId xmlns:a16="http://schemas.microsoft.com/office/drawing/2014/main" id="{82B5D69E-5CA9-4280-AA61-2B6E2815EF00}"/>
              </a:ext>
            </a:extLst>
          </p:cNvPr>
          <p:cNvSpPr txBox="1"/>
          <p:nvPr/>
        </p:nvSpPr>
        <p:spPr>
          <a:xfrm>
            <a:off x="1481266" y="297522"/>
            <a:ext cx="7051174" cy="646331"/>
          </a:xfrm>
          <a:prstGeom prst="rect">
            <a:avLst/>
          </a:prstGeom>
          <a:noFill/>
        </p:spPr>
        <p:txBody>
          <a:bodyPr wrap="square" rtlCol="0">
            <a:spAutoFit/>
          </a:bodyPr>
          <a:lstStyle/>
          <a:p>
            <a:r>
              <a:rPr lang="es-PE" b="1" dirty="0">
                <a:latin typeface="Arial Black" panose="020B0A04020102020204" pitchFamily="34" charset="0"/>
              </a:rPr>
              <a:t>MÉTODOS DE ELECCIÓN DE LOS INTEGRANTES  DEL COMITÉ DE GESTIÓN ESCOLAR</a:t>
            </a:r>
          </a:p>
        </p:txBody>
      </p:sp>
    </p:spTree>
    <p:extLst>
      <p:ext uri="{BB962C8B-B14F-4D97-AF65-F5344CB8AC3E}">
        <p14:creationId xmlns:p14="http://schemas.microsoft.com/office/powerpoint/2010/main" val="1165594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F6F2BBD-4823-4AA8-9006-FA4DF06FD43A}"/>
              </a:ext>
            </a:extLst>
          </p:cNvPr>
          <p:cNvSpPr/>
          <p:nvPr/>
        </p:nvSpPr>
        <p:spPr>
          <a:xfrm>
            <a:off x="827584" y="620688"/>
            <a:ext cx="7776864" cy="76944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s-PE" altLang="es-ES" sz="2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panose="020B0A04020102020204" pitchFamily="34" charset="0"/>
                <a:cs typeface="Arial" panose="020B0604020202020204" pitchFamily="34" charset="0"/>
              </a:rPr>
              <a:t>OFICIO MÚLTIPLE No 00026-2021-MINEDU/VMGI-DIGC</a:t>
            </a:r>
          </a:p>
          <a:p>
            <a:pPr algn="ctr"/>
            <a:r>
              <a:rPr lang="es-PE" altLang="es-E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panose="020B0A04020102020204" pitchFamily="34" charset="0"/>
                <a:cs typeface="Arial" panose="020B0604020202020204" pitchFamily="34" charset="0"/>
              </a:rPr>
              <a:t>“GUÍA PARA LA GESTIÓN ESCOLAR”</a:t>
            </a:r>
          </a:p>
        </p:txBody>
      </p:sp>
      <p:sp>
        <p:nvSpPr>
          <p:cNvPr id="3" name="Rectángulo 2">
            <a:extLst>
              <a:ext uri="{FF2B5EF4-FFF2-40B4-BE49-F238E27FC236}">
                <a16:creationId xmlns:a16="http://schemas.microsoft.com/office/drawing/2014/main" id="{C1503AD8-16DC-4E06-B38B-FDE84FFB515B}"/>
              </a:ext>
            </a:extLst>
          </p:cNvPr>
          <p:cNvSpPr/>
          <p:nvPr/>
        </p:nvSpPr>
        <p:spPr>
          <a:xfrm>
            <a:off x="179512" y="2096852"/>
            <a:ext cx="3528392" cy="266429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PE" sz="2400"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DS No 028-2007-ED</a:t>
            </a:r>
          </a:p>
          <a:p>
            <a:r>
              <a:rPr lang="es-MX" sz="2400" dirty="0">
                <a:ln w="0"/>
                <a:solidFill>
                  <a:schemeClr val="tx1"/>
                </a:solidFill>
                <a:effectLst>
                  <a:outerShdw blurRad="38100" dist="19050" dir="2700000" algn="tl" rotWithShape="0">
                    <a:schemeClr val="dk1">
                      <a:alpha val="40000"/>
                    </a:schemeClr>
                  </a:outerShdw>
                </a:effectLst>
              </a:rPr>
              <a:t>Reglamento de Gestión de Recursos Propios y Actividades Productivas Empresariales en las Instituciones Educativas Públicas</a:t>
            </a:r>
            <a:r>
              <a:rPr lang="es-PE" sz="2400"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 </a:t>
            </a:r>
          </a:p>
        </p:txBody>
      </p:sp>
      <p:sp>
        <p:nvSpPr>
          <p:cNvPr id="4" name="Rectángulo: esquinas redondeadas 3">
            <a:extLst>
              <a:ext uri="{FF2B5EF4-FFF2-40B4-BE49-F238E27FC236}">
                <a16:creationId xmlns:a16="http://schemas.microsoft.com/office/drawing/2014/main" id="{FF000844-3C00-4524-BBAE-32578C59E108}"/>
              </a:ext>
            </a:extLst>
          </p:cNvPr>
          <p:cNvSpPr/>
          <p:nvPr/>
        </p:nvSpPr>
        <p:spPr>
          <a:xfrm>
            <a:off x="4427984" y="1390129"/>
            <a:ext cx="4176464" cy="28083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s-MX" b="1" dirty="0">
                <a:ln w="0"/>
                <a:solidFill>
                  <a:schemeClr val="tx1"/>
                </a:solidFill>
                <a:effectLst>
                  <a:outerShdw blurRad="38100" dist="19050" dir="2700000" algn="tl" rotWithShape="0">
                    <a:schemeClr val="dk1">
                      <a:alpha val="40000"/>
                    </a:schemeClr>
                  </a:outerShdw>
                </a:effectLst>
              </a:rPr>
              <a:t>Se denomina RP a los ingresos generados y administrados por la misma IE por diferentes conceptos, destinados al mejoramiento institucional del servicio educativo. </a:t>
            </a:r>
            <a:endParaRPr lang="es-PE" b="1" dirty="0">
              <a:ln w="0"/>
              <a:solidFill>
                <a:schemeClr val="tx1"/>
              </a:solidFill>
              <a:effectLst>
                <a:outerShdw blurRad="38100" dist="19050" dir="2700000" algn="tl" rotWithShape="0">
                  <a:schemeClr val="dk1">
                    <a:alpha val="40000"/>
                  </a:schemeClr>
                </a:outerShdw>
              </a:effectLst>
            </a:endParaRPr>
          </a:p>
        </p:txBody>
      </p:sp>
      <p:sp>
        <p:nvSpPr>
          <p:cNvPr id="5" name="Rectángulo: esquinas redondeadas 4">
            <a:extLst>
              <a:ext uri="{FF2B5EF4-FFF2-40B4-BE49-F238E27FC236}">
                <a16:creationId xmlns:a16="http://schemas.microsoft.com/office/drawing/2014/main" id="{5A4319FA-D8E1-4958-8A64-9F5FD40881DC}"/>
              </a:ext>
            </a:extLst>
          </p:cNvPr>
          <p:cNvSpPr/>
          <p:nvPr/>
        </p:nvSpPr>
        <p:spPr>
          <a:xfrm>
            <a:off x="3923928" y="4315743"/>
            <a:ext cx="4896544" cy="2304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lgn="just">
              <a:buAutoNum type="alphaLcParenR"/>
            </a:pPr>
            <a:r>
              <a:rPr lang="es-MX" b="1" dirty="0">
                <a:ln w="0"/>
                <a:solidFill>
                  <a:schemeClr val="tx1"/>
                </a:solidFill>
                <a:effectLst>
                  <a:outerShdw blurRad="38100" dist="19050" dir="2700000" algn="tl" rotWithShape="0">
                    <a:schemeClr val="dk1">
                      <a:alpha val="40000"/>
                    </a:schemeClr>
                  </a:outerShdw>
                </a:effectLst>
              </a:rPr>
              <a:t>Arrendamiento a plazo fijo de terrenos, ambientes, equipos y espacios disponibles. </a:t>
            </a:r>
          </a:p>
          <a:p>
            <a:pPr marL="342900" indent="-342900" algn="just">
              <a:buAutoNum type="alphaLcParenR"/>
            </a:pPr>
            <a:r>
              <a:rPr lang="es-MX" b="1" dirty="0">
                <a:ln w="0"/>
                <a:solidFill>
                  <a:schemeClr val="tx1"/>
                </a:solidFill>
                <a:effectLst>
                  <a:outerShdw blurRad="38100" dist="19050" dir="2700000" algn="tl" rotWithShape="0">
                    <a:schemeClr val="dk1">
                      <a:alpha val="40000"/>
                    </a:schemeClr>
                  </a:outerShdw>
                </a:effectLst>
              </a:rPr>
              <a:t>Donaciones personas naturales o jurídicas.</a:t>
            </a:r>
          </a:p>
          <a:p>
            <a:pPr algn="just"/>
            <a:r>
              <a:rPr lang="es-MX" b="1" dirty="0">
                <a:ln w="0"/>
                <a:solidFill>
                  <a:schemeClr val="tx1"/>
                </a:solidFill>
                <a:effectLst>
                  <a:outerShdw blurRad="38100" dist="19050" dir="2700000" algn="tl" rotWithShape="0">
                    <a:schemeClr val="dk1">
                      <a:alpha val="40000"/>
                    </a:schemeClr>
                  </a:outerShdw>
                </a:effectLst>
              </a:rPr>
              <a:t> c) Ingresos provenientes de Actividades Productivas y Empresariales.</a:t>
            </a:r>
            <a:endParaRPr lang="es-PE"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8807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Elipse"/>
          <p:cNvSpPr/>
          <p:nvPr/>
        </p:nvSpPr>
        <p:spPr>
          <a:xfrm>
            <a:off x="2683338" y="364426"/>
            <a:ext cx="3816424" cy="14857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lang="es-PE" b="1" spc="50" dirty="0">
                <a:ln w="9525" cmpd="sng">
                  <a:solidFill>
                    <a:schemeClr val="accent1"/>
                  </a:solidFill>
                  <a:prstDash val="solid"/>
                </a:ln>
                <a:solidFill>
                  <a:srgbClr val="70AD47">
                    <a:tint val="1000"/>
                  </a:srgbClr>
                </a:solidFill>
                <a:effectLst>
                  <a:glow rad="38100">
                    <a:schemeClr val="accent1">
                      <a:alpha val="40000"/>
                    </a:schemeClr>
                  </a:glow>
                </a:effectLst>
              </a:rPr>
              <a:t>COMITE DE GESTIÓN DE CONDICIONES OPERATIVAS</a:t>
            </a:r>
          </a:p>
        </p:txBody>
      </p:sp>
      <p:sp>
        <p:nvSpPr>
          <p:cNvPr id="20" name="3 Elipse">
            <a:extLst>
              <a:ext uri="{FF2B5EF4-FFF2-40B4-BE49-F238E27FC236}">
                <a16:creationId xmlns:a16="http://schemas.microsoft.com/office/drawing/2014/main" id="{B9B6EBE0-F48C-4F04-9B06-77FC7067FB10}"/>
              </a:ext>
            </a:extLst>
          </p:cNvPr>
          <p:cNvSpPr/>
          <p:nvPr/>
        </p:nvSpPr>
        <p:spPr>
          <a:xfrm>
            <a:off x="1925704" y="2516316"/>
            <a:ext cx="5292588" cy="1705423"/>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sz="1800" dirty="0">
                <a:effectLst/>
                <a:ea typeface="Calibri" panose="020F0502020204030204" pitchFamily="34" charset="0"/>
                <a:cs typeface="Times New Roman" panose="02020603050405020304" pitchFamily="18" charset="0"/>
              </a:rPr>
              <a:t>El Director  designan por escrito a los responsables que tendrán a su cargo el desarrollo de la actividad generadora de Recursos Propios</a:t>
            </a:r>
            <a:endParaRPr lang="es-PE" b="1" dirty="0">
              <a:solidFill>
                <a:schemeClr val="bg1"/>
              </a:solidFill>
            </a:endParaRPr>
          </a:p>
        </p:txBody>
      </p:sp>
      <p:sp>
        <p:nvSpPr>
          <p:cNvPr id="21" name="Flecha derecha 14">
            <a:extLst>
              <a:ext uri="{FF2B5EF4-FFF2-40B4-BE49-F238E27FC236}">
                <a16:creationId xmlns:a16="http://schemas.microsoft.com/office/drawing/2014/main" id="{F74E9F2F-2766-4515-952A-E5465A601FC6}"/>
              </a:ext>
            </a:extLst>
          </p:cNvPr>
          <p:cNvSpPr/>
          <p:nvPr/>
        </p:nvSpPr>
        <p:spPr>
          <a:xfrm rot="5400000">
            <a:off x="4288091" y="2007174"/>
            <a:ext cx="396531" cy="4065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Flecha: hacia abajo 2">
            <a:extLst>
              <a:ext uri="{FF2B5EF4-FFF2-40B4-BE49-F238E27FC236}">
                <a16:creationId xmlns:a16="http://schemas.microsoft.com/office/drawing/2014/main" id="{AE87889D-0FAA-43C8-8D7F-588EE3C9BC59}"/>
              </a:ext>
            </a:extLst>
          </p:cNvPr>
          <p:cNvSpPr/>
          <p:nvPr/>
        </p:nvSpPr>
        <p:spPr>
          <a:xfrm>
            <a:off x="4205021" y="4395212"/>
            <a:ext cx="484632" cy="492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1" name="Picture 6" descr="RESOLUCIÓN DIRECTORAL N° 2812-2018 QUE APRUEBA LOS FORMATOS PARA LA  PRESENTACIÓN DE SOLICITUD DE RECONOCIMIENTO DE CONEI – UGEL 04 TSE">
            <a:extLst>
              <a:ext uri="{FF2B5EF4-FFF2-40B4-BE49-F238E27FC236}">
                <a16:creationId xmlns:a16="http://schemas.microsoft.com/office/drawing/2014/main" id="{7EAC9066-C462-4E70-A2F6-631C737901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4853" y="5055076"/>
            <a:ext cx="1964968" cy="17050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460577" y="11358"/>
            <a:ext cx="8856984" cy="1412749"/>
          </a:xfrm>
        </p:spPr>
        <p:txBody>
          <a:bodyPr>
            <a:normAutofit fontScale="90000"/>
          </a:bodyPr>
          <a:lstStyle/>
          <a:p>
            <a:r>
              <a:rPr lang="es-PE" dirty="0"/>
              <a:t/>
            </a:r>
            <a:br>
              <a:rPr lang="es-PE" dirty="0"/>
            </a:br>
            <a:r>
              <a:rPr lang="es-ES" sz="3600" b="1" dirty="0">
                <a:latin typeface="Arial" panose="020B0604020202020204" pitchFamily="34" charset="0"/>
                <a:cs typeface="Arial" panose="020B0604020202020204" pitchFamily="34" charset="0"/>
              </a:rPr>
              <a:t>FUNCIONES DEL COMITÉ  DE GESTION </a:t>
            </a:r>
            <a:br>
              <a:rPr lang="es-ES" sz="3600" b="1" dirty="0">
                <a:latin typeface="Arial" panose="020B0604020202020204" pitchFamily="34" charset="0"/>
                <a:cs typeface="Arial" panose="020B0604020202020204" pitchFamily="34" charset="0"/>
              </a:rPr>
            </a:br>
            <a:r>
              <a:rPr lang="es-ES" sz="3600" b="1" dirty="0">
                <a:latin typeface="Arial" panose="020B0604020202020204" pitchFamily="34" charset="0"/>
                <a:cs typeface="Arial" panose="020B0604020202020204" pitchFamily="34" charset="0"/>
              </a:rPr>
              <a:t>DE CONDICIONES OPERATIVAS</a:t>
            </a:r>
            <a:br>
              <a:rPr lang="es-ES" sz="3600" b="1" dirty="0">
                <a:latin typeface="Arial" panose="020B0604020202020204" pitchFamily="34" charset="0"/>
                <a:cs typeface="Arial" panose="020B0604020202020204" pitchFamily="34" charset="0"/>
              </a:rPr>
            </a:br>
            <a:endParaRPr lang="es-PE" sz="3600" dirty="0">
              <a:latin typeface="Arial" panose="020B0604020202020204" pitchFamily="34" charset="0"/>
              <a:cs typeface="Arial" panose="020B0604020202020204" pitchFamily="34" charset="0"/>
            </a:endParaRPr>
          </a:p>
        </p:txBody>
      </p:sp>
      <p:sp>
        <p:nvSpPr>
          <p:cNvPr id="6" name="3 Elipse"/>
          <p:cNvSpPr/>
          <p:nvPr/>
        </p:nvSpPr>
        <p:spPr>
          <a:xfrm>
            <a:off x="3697974" y="3034690"/>
            <a:ext cx="2242178" cy="190092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1700" b="1" dirty="0"/>
              <a:t>COMITÉ DE GESTIÓN DE CONDICIONES OPERATIVAS</a:t>
            </a:r>
            <a:endParaRPr lang="es-PE" sz="1700" b="1" dirty="0">
              <a:solidFill>
                <a:schemeClr val="bg1"/>
              </a:solidFill>
            </a:endParaRPr>
          </a:p>
        </p:txBody>
      </p:sp>
      <p:sp>
        <p:nvSpPr>
          <p:cNvPr id="7" name="Rectángulo 6"/>
          <p:cNvSpPr/>
          <p:nvPr/>
        </p:nvSpPr>
        <p:spPr>
          <a:xfrm>
            <a:off x="6372953" y="4605325"/>
            <a:ext cx="2520280" cy="4820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Informar Trimestralmente a UGEL </a:t>
            </a:r>
            <a:endParaRPr lang="es-PE" sz="1600" b="1" dirty="0">
              <a:latin typeface="Arial" panose="020B0604020202020204" pitchFamily="34" charset="0"/>
              <a:cs typeface="Arial" panose="020B0604020202020204" pitchFamily="34" charset="0"/>
            </a:endParaRPr>
          </a:p>
        </p:txBody>
      </p:sp>
      <p:sp>
        <p:nvSpPr>
          <p:cNvPr id="8" name="Rectángulo 7"/>
          <p:cNvSpPr/>
          <p:nvPr/>
        </p:nvSpPr>
        <p:spPr>
          <a:xfrm>
            <a:off x="6494660" y="3575265"/>
            <a:ext cx="2448271" cy="57156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Informar Bimestralmente a CONEI </a:t>
            </a:r>
            <a:endParaRPr lang="es-PE" sz="1600" b="1" dirty="0">
              <a:latin typeface="Arial" panose="020B0604020202020204" pitchFamily="34" charset="0"/>
              <a:cs typeface="Arial" panose="020B0604020202020204" pitchFamily="34" charset="0"/>
            </a:endParaRPr>
          </a:p>
        </p:txBody>
      </p:sp>
      <p:sp>
        <p:nvSpPr>
          <p:cNvPr id="9" name="Rectángulo 8"/>
          <p:cNvSpPr/>
          <p:nvPr/>
        </p:nvSpPr>
        <p:spPr>
          <a:xfrm>
            <a:off x="550283" y="1737528"/>
            <a:ext cx="2664296" cy="5553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Presentar el Balance Anual a OCI  </a:t>
            </a:r>
            <a:endParaRPr lang="es-PE" sz="1600" b="1" dirty="0">
              <a:latin typeface="Arial" panose="020B0604020202020204" pitchFamily="34" charset="0"/>
              <a:cs typeface="Arial" panose="020B0604020202020204" pitchFamily="34" charset="0"/>
            </a:endParaRPr>
          </a:p>
        </p:txBody>
      </p:sp>
      <p:sp>
        <p:nvSpPr>
          <p:cNvPr id="10" name="Rectángulo 9"/>
          <p:cNvSpPr/>
          <p:nvPr/>
        </p:nvSpPr>
        <p:spPr>
          <a:xfrm>
            <a:off x="42792" y="3883625"/>
            <a:ext cx="2973790" cy="7554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Supervisar, controlar y evaluar la ejecución de gastos  </a:t>
            </a:r>
            <a:endParaRPr lang="es-PE" sz="1600" b="1" dirty="0">
              <a:latin typeface="Arial" panose="020B0604020202020204" pitchFamily="34" charset="0"/>
              <a:cs typeface="Arial" panose="020B0604020202020204" pitchFamily="34" charset="0"/>
            </a:endParaRPr>
          </a:p>
        </p:txBody>
      </p:sp>
      <p:sp>
        <p:nvSpPr>
          <p:cNvPr id="11" name="Rectángulo 10"/>
          <p:cNvSpPr/>
          <p:nvPr/>
        </p:nvSpPr>
        <p:spPr>
          <a:xfrm>
            <a:off x="1023777" y="4935618"/>
            <a:ext cx="2027076" cy="48736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Aprobar los egresos </a:t>
            </a:r>
            <a:endParaRPr lang="es-PE" sz="1600" b="1" dirty="0">
              <a:latin typeface="Arial" panose="020B0604020202020204" pitchFamily="34" charset="0"/>
              <a:cs typeface="Arial" panose="020B0604020202020204" pitchFamily="34" charset="0"/>
            </a:endParaRPr>
          </a:p>
        </p:txBody>
      </p:sp>
      <p:sp>
        <p:nvSpPr>
          <p:cNvPr id="12" name="Rectángulo 11"/>
          <p:cNvSpPr/>
          <p:nvPr/>
        </p:nvSpPr>
        <p:spPr>
          <a:xfrm>
            <a:off x="699020" y="5719510"/>
            <a:ext cx="2664296" cy="84225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Depositar la recaudación  en la cuenta del Banco de la Nación de la IE</a:t>
            </a:r>
            <a:endParaRPr lang="es-PE" sz="1600" b="1" dirty="0">
              <a:latin typeface="Arial" panose="020B0604020202020204" pitchFamily="34" charset="0"/>
              <a:cs typeface="Arial" panose="020B0604020202020204" pitchFamily="34" charset="0"/>
            </a:endParaRPr>
          </a:p>
        </p:txBody>
      </p:sp>
      <p:sp>
        <p:nvSpPr>
          <p:cNvPr id="13" name="Rectángulo 12"/>
          <p:cNvSpPr/>
          <p:nvPr/>
        </p:nvSpPr>
        <p:spPr>
          <a:xfrm>
            <a:off x="6300945" y="2428738"/>
            <a:ext cx="2664296" cy="79183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Elaborar  el Plan Anual de Gestión de Recursos Propios </a:t>
            </a:r>
            <a:endParaRPr lang="es-PE" sz="1600" b="1" dirty="0">
              <a:latin typeface="Arial" panose="020B0604020202020204" pitchFamily="34" charset="0"/>
              <a:cs typeface="Arial" panose="020B0604020202020204" pitchFamily="34" charset="0"/>
            </a:endParaRPr>
          </a:p>
        </p:txBody>
      </p:sp>
      <p:sp>
        <p:nvSpPr>
          <p:cNvPr id="14" name="Flecha derecha 13"/>
          <p:cNvSpPr/>
          <p:nvPr/>
        </p:nvSpPr>
        <p:spPr>
          <a:xfrm rot="12372709">
            <a:off x="3561850" y="2779046"/>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Flecha derecha 14"/>
          <p:cNvSpPr/>
          <p:nvPr/>
        </p:nvSpPr>
        <p:spPr>
          <a:xfrm rot="16200000">
            <a:off x="4602418" y="2570327"/>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Flecha derecha 15"/>
          <p:cNvSpPr/>
          <p:nvPr/>
        </p:nvSpPr>
        <p:spPr>
          <a:xfrm rot="3161864">
            <a:off x="5392462" y="4998726"/>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Flecha derecha 16"/>
          <p:cNvSpPr/>
          <p:nvPr/>
        </p:nvSpPr>
        <p:spPr>
          <a:xfrm rot="5788766">
            <a:off x="4267359" y="5136290"/>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Flecha derecha 17"/>
          <p:cNvSpPr/>
          <p:nvPr/>
        </p:nvSpPr>
        <p:spPr>
          <a:xfrm rot="19097303">
            <a:off x="5791060" y="2808585"/>
            <a:ext cx="361272" cy="3651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Flecha derecha 18"/>
          <p:cNvSpPr/>
          <p:nvPr/>
        </p:nvSpPr>
        <p:spPr>
          <a:xfrm rot="10800000">
            <a:off x="3131840" y="3942035"/>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Flecha derecha 19"/>
          <p:cNvSpPr/>
          <p:nvPr/>
        </p:nvSpPr>
        <p:spPr>
          <a:xfrm>
            <a:off x="6012160" y="3748582"/>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1" name="Rectángulo 20">
            <a:extLst>
              <a:ext uri="{FF2B5EF4-FFF2-40B4-BE49-F238E27FC236}">
                <a16:creationId xmlns:a16="http://schemas.microsoft.com/office/drawing/2014/main" id="{A97C1496-6A93-44D3-8BF3-35C661D1A0C2}"/>
              </a:ext>
            </a:extLst>
          </p:cNvPr>
          <p:cNvSpPr/>
          <p:nvPr/>
        </p:nvSpPr>
        <p:spPr>
          <a:xfrm>
            <a:off x="495367" y="2476789"/>
            <a:ext cx="2719212" cy="12412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800" dirty="0">
                <a:effectLst/>
                <a:latin typeface="Arial Narrow" panose="020B0606020202030204" pitchFamily="34" charset="0"/>
                <a:ea typeface="Calibri" panose="020F0502020204030204" pitchFamily="34" charset="0"/>
                <a:cs typeface="Times New Roman" panose="02020603050405020304" pitchFamily="18" charset="0"/>
              </a:rPr>
              <a:t>Asumir en forma solidaria, la responsabilidad administrativa y económica de la gestión de los recursos</a:t>
            </a:r>
            <a:endParaRPr lang="es-PE" sz="1600" b="1" dirty="0">
              <a:latin typeface="Arial" panose="020B0604020202020204" pitchFamily="34" charset="0"/>
              <a:cs typeface="Arial" panose="020B0604020202020204" pitchFamily="34" charset="0"/>
            </a:endParaRPr>
          </a:p>
        </p:txBody>
      </p:sp>
      <p:sp>
        <p:nvSpPr>
          <p:cNvPr id="22" name="Flecha derecha 18">
            <a:extLst>
              <a:ext uri="{FF2B5EF4-FFF2-40B4-BE49-F238E27FC236}">
                <a16:creationId xmlns:a16="http://schemas.microsoft.com/office/drawing/2014/main" id="{A4E843C5-924E-404D-A619-ADD369479AFB}"/>
              </a:ext>
            </a:extLst>
          </p:cNvPr>
          <p:cNvSpPr/>
          <p:nvPr/>
        </p:nvSpPr>
        <p:spPr>
          <a:xfrm rot="8598338">
            <a:off x="3470255" y="4718120"/>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3" name="Rectángulo 22">
            <a:extLst>
              <a:ext uri="{FF2B5EF4-FFF2-40B4-BE49-F238E27FC236}">
                <a16:creationId xmlns:a16="http://schemas.microsoft.com/office/drawing/2014/main" id="{8DEAC3B7-196F-4507-8EB7-95241D586DF9}"/>
              </a:ext>
            </a:extLst>
          </p:cNvPr>
          <p:cNvSpPr/>
          <p:nvPr/>
        </p:nvSpPr>
        <p:spPr>
          <a:xfrm>
            <a:off x="6012160" y="5383227"/>
            <a:ext cx="2664296" cy="6147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800" dirty="0">
                <a:effectLst/>
                <a:latin typeface="Arial Narrow" panose="020B0606020202030204" pitchFamily="34" charset="0"/>
                <a:ea typeface="Calibri" panose="020F0502020204030204" pitchFamily="34" charset="0"/>
                <a:cs typeface="Times New Roman" panose="02020603050405020304" pitchFamily="18" charset="0"/>
              </a:rPr>
              <a:t>Establecer un fondo de caja chica mensual</a:t>
            </a:r>
            <a:endParaRPr lang="es-PE" sz="1600" b="1" dirty="0">
              <a:latin typeface="Arial" panose="020B0604020202020204" pitchFamily="34" charset="0"/>
              <a:cs typeface="Arial" panose="020B0604020202020204" pitchFamily="34" charset="0"/>
            </a:endParaRPr>
          </a:p>
        </p:txBody>
      </p:sp>
      <p:sp>
        <p:nvSpPr>
          <p:cNvPr id="24" name="Flecha derecha 15">
            <a:extLst>
              <a:ext uri="{FF2B5EF4-FFF2-40B4-BE49-F238E27FC236}">
                <a16:creationId xmlns:a16="http://schemas.microsoft.com/office/drawing/2014/main" id="{37A40803-8FF1-4923-A99C-15C4F5A97BBD}"/>
              </a:ext>
            </a:extLst>
          </p:cNvPr>
          <p:cNvSpPr/>
          <p:nvPr/>
        </p:nvSpPr>
        <p:spPr>
          <a:xfrm rot="1899716">
            <a:off x="5899000" y="4574527"/>
            <a:ext cx="36004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Rectángulo 24">
            <a:extLst>
              <a:ext uri="{FF2B5EF4-FFF2-40B4-BE49-F238E27FC236}">
                <a16:creationId xmlns:a16="http://schemas.microsoft.com/office/drawing/2014/main" id="{32F6DDA3-1621-4DAF-9366-6DB78CA978C1}"/>
              </a:ext>
            </a:extLst>
          </p:cNvPr>
          <p:cNvSpPr/>
          <p:nvPr/>
        </p:nvSpPr>
        <p:spPr>
          <a:xfrm>
            <a:off x="3527884" y="1769807"/>
            <a:ext cx="2664296" cy="5553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Administrar los RRPP de la IE  </a:t>
            </a:r>
            <a:endParaRPr lang="es-PE" sz="1600" b="1" dirty="0">
              <a:latin typeface="Arial" panose="020B0604020202020204" pitchFamily="34" charset="0"/>
              <a:cs typeface="Arial" panose="020B0604020202020204" pitchFamily="34" charset="0"/>
            </a:endParaRPr>
          </a:p>
        </p:txBody>
      </p:sp>
      <p:sp>
        <p:nvSpPr>
          <p:cNvPr id="26" name="Rectángulo 25">
            <a:extLst>
              <a:ext uri="{FF2B5EF4-FFF2-40B4-BE49-F238E27FC236}">
                <a16:creationId xmlns:a16="http://schemas.microsoft.com/office/drawing/2014/main" id="{D893818E-872C-4CBF-866A-22F70016160E}"/>
              </a:ext>
            </a:extLst>
          </p:cNvPr>
          <p:cNvSpPr/>
          <p:nvPr/>
        </p:nvSpPr>
        <p:spPr>
          <a:xfrm>
            <a:off x="3545929" y="5654257"/>
            <a:ext cx="2352047" cy="84225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Aperturar CTA. BANCARIA Banco de la</a:t>
            </a:r>
            <a:endParaRPr lang="es-PE" sz="1600" b="1"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99792" y="476672"/>
            <a:ext cx="4248472"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2400" dirty="0">
                <a:ln w="0"/>
                <a:solidFill>
                  <a:schemeClr val="tx1"/>
                </a:solidFill>
                <a:effectLst>
                  <a:outerShdw blurRad="38100" dist="19050" dir="2700000" algn="tl" rotWithShape="0">
                    <a:schemeClr val="dk1">
                      <a:alpha val="40000"/>
                    </a:schemeClr>
                  </a:outerShdw>
                </a:effectLst>
              </a:rPr>
              <a:t>DESTINO DE LOS INGRESOS </a:t>
            </a:r>
            <a:endParaRPr lang="es-PE" sz="2400" dirty="0">
              <a:ln w="0"/>
              <a:solidFill>
                <a:schemeClr val="tx1"/>
              </a:solidFill>
              <a:effectLst>
                <a:outerShdw blurRad="38100" dist="19050" dir="2700000" algn="tl" rotWithShape="0">
                  <a:schemeClr val="dk1">
                    <a:alpha val="40000"/>
                  </a:schemeClr>
                </a:outerShdw>
              </a:effectLst>
            </a:endParaRPr>
          </a:p>
        </p:txBody>
      </p:sp>
      <p:pic>
        <p:nvPicPr>
          <p:cNvPr id="1026" name="Picture 2" descr="Resultado de imagen para MATERIAL EDUCATIVO LIBR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745" y="2880165"/>
            <a:ext cx="1791528" cy="129614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ángulo 5"/>
          <p:cNvSpPr/>
          <p:nvPr/>
        </p:nvSpPr>
        <p:spPr>
          <a:xfrm>
            <a:off x="2499896" y="4397333"/>
            <a:ext cx="2131775" cy="646331"/>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MANTENIMIENTO DEL MOBILIARIO E INFRAESTRUCTURA</a:t>
            </a:r>
          </a:p>
        </p:txBody>
      </p:sp>
      <p:sp>
        <p:nvSpPr>
          <p:cNvPr id="8" name="Rectángulo 7"/>
          <p:cNvSpPr/>
          <p:nvPr/>
        </p:nvSpPr>
        <p:spPr>
          <a:xfrm>
            <a:off x="481678" y="4489667"/>
            <a:ext cx="1886925" cy="461665"/>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ADQUISICION DE MATERIAL EDUCATIVO</a:t>
            </a:r>
          </a:p>
        </p:txBody>
      </p:sp>
      <p:sp>
        <p:nvSpPr>
          <p:cNvPr id="10" name="Rectángulo 9"/>
          <p:cNvSpPr/>
          <p:nvPr/>
        </p:nvSpPr>
        <p:spPr>
          <a:xfrm>
            <a:off x="4696903" y="4379418"/>
            <a:ext cx="2011548" cy="646331"/>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MANTENIMIENTO DE LABORATORIO Y EQUIPOS</a:t>
            </a:r>
          </a:p>
        </p:txBody>
      </p:sp>
      <p:sp>
        <p:nvSpPr>
          <p:cNvPr id="11" name="Rectángulo 10"/>
          <p:cNvSpPr/>
          <p:nvPr/>
        </p:nvSpPr>
        <p:spPr>
          <a:xfrm>
            <a:off x="6708451" y="4397332"/>
            <a:ext cx="2304256" cy="646331"/>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Y OTROS NECESARIOS PARA EL MEJORAMIENTO DE LA IE.</a:t>
            </a:r>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4214" y="2794997"/>
            <a:ext cx="1522866" cy="1489323"/>
          </a:xfrm>
          <a:prstGeom prst="ellipse">
            <a:avLst/>
          </a:prstGeom>
          <a:ln>
            <a:noFill/>
          </a:ln>
          <a:effectLst>
            <a:softEdge rad="112500"/>
          </a:effectLst>
        </p:spPr>
      </p:pic>
      <p:pic>
        <p:nvPicPr>
          <p:cNvPr id="1032" name="Picture 8" descr="Resultado de imagen para MANTENIMIENTO DE COMPUTADORA ANIMAD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2963" y="2825103"/>
            <a:ext cx="1806425" cy="135120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Resultado de imagen para GASTAR ANIMAD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0272" y="2772152"/>
            <a:ext cx="1594923" cy="15121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15" name="Conector recto de flecha 14"/>
          <p:cNvCxnSpPr/>
          <p:nvPr/>
        </p:nvCxnSpPr>
        <p:spPr>
          <a:xfrm flipH="1">
            <a:off x="1857287" y="1510110"/>
            <a:ext cx="2369793" cy="126204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a:off x="3832869" y="1529600"/>
            <a:ext cx="617401" cy="109239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a:off x="5148064" y="1628800"/>
            <a:ext cx="443958" cy="99319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a:off x="5592022" y="1510110"/>
            <a:ext cx="1788290" cy="120198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699792" y="476672"/>
            <a:ext cx="4248472"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2400" dirty="0">
                <a:ln w="0"/>
                <a:solidFill>
                  <a:schemeClr val="tx1"/>
                </a:solidFill>
                <a:effectLst>
                  <a:outerShdw blurRad="38100" dist="19050" dir="2700000" algn="tl" rotWithShape="0">
                    <a:schemeClr val="dk1">
                      <a:alpha val="40000"/>
                    </a:schemeClr>
                  </a:outerShdw>
                </a:effectLst>
              </a:rPr>
              <a:t>SUSTENTACION DE GASTOS</a:t>
            </a:r>
            <a:endParaRPr lang="es-PE" sz="2400" dirty="0">
              <a:ln w="0"/>
              <a:solidFill>
                <a:schemeClr val="tx1"/>
              </a:solidFill>
              <a:effectLst>
                <a:outerShdw blurRad="38100" dist="19050" dir="2700000" algn="tl" rotWithShape="0">
                  <a:schemeClr val="dk1">
                    <a:alpha val="40000"/>
                  </a:schemeClr>
                </a:outerShdw>
              </a:effectLst>
            </a:endParaRPr>
          </a:p>
        </p:txBody>
      </p:sp>
      <p:cxnSp>
        <p:nvCxnSpPr>
          <p:cNvPr id="4" name="Conector recto de flecha 3"/>
          <p:cNvCxnSpPr/>
          <p:nvPr/>
        </p:nvCxnSpPr>
        <p:spPr>
          <a:xfrm flipH="1">
            <a:off x="1403648" y="1510110"/>
            <a:ext cx="2274005" cy="127914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p:cNvCxnSpPr/>
          <p:nvPr/>
        </p:nvCxnSpPr>
        <p:spPr>
          <a:xfrm flipH="1">
            <a:off x="3059832" y="1546635"/>
            <a:ext cx="1379657" cy="216337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H="1">
            <a:off x="4940558" y="1551136"/>
            <a:ext cx="2" cy="266995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a:off x="5501634" y="1540240"/>
            <a:ext cx="608125" cy="232631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6439028" y="1412776"/>
            <a:ext cx="1198545" cy="162590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636317" y="3472162"/>
            <a:ext cx="1291346" cy="39439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FACTURAS</a:t>
            </a:r>
          </a:p>
        </p:txBody>
      </p:sp>
      <p:sp>
        <p:nvSpPr>
          <p:cNvPr id="10" name="Rectángulo 9"/>
          <p:cNvSpPr/>
          <p:nvPr/>
        </p:nvSpPr>
        <p:spPr>
          <a:xfrm>
            <a:off x="4045429" y="4548994"/>
            <a:ext cx="1742053" cy="78434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PE" sz="1600" dirty="0">
                <a:latin typeface="Arial" panose="020B0604020202020204" pitchFamily="34" charset="0"/>
                <a:cs typeface="Arial" panose="020B0604020202020204" pitchFamily="34" charset="0"/>
              </a:rPr>
              <a:t>RECIBO POR HONORARIOS ELECTRONICO</a:t>
            </a:r>
          </a:p>
        </p:txBody>
      </p:sp>
      <p:sp>
        <p:nvSpPr>
          <p:cNvPr id="11" name="Rectángulo 10"/>
          <p:cNvSpPr/>
          <p:nvPr/>
        </p:nvSpPr>
        <p:spPr>
          <a:xfrm>
            <a:off x="1511660" y="4117126"/>
            <a:ext cx="2376264" cy="50178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BOLETAS DE VENTAS</a:t>
            </a:r>
          </a:p>
        </p:txBody>
      </p:sp>
      <p:sp>
        <p:nvSpPr>
          <p:cNvPr id="12" name="Rectángulo 11"/>
          <p:cNvSpPr/>
          <p:nvPr/>
        </p:nvSpPr>
        <p:spPr>
          <a:xfrm>
            <a:off x="5877672" y="4212179"/>
            <a:ext cx="2376264" cy="57314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TICKETS DE MAQUINA REGISTRADORA</a:t>
            </a:r>
          </a:p>
        </p:txBody>
      </p:sp>
      <p:sp>
        <p:nvSpPr>
          <p:cNvPr id="13" name="Rectángulo 12"/>
          <p:cNvSpPr/>
          <p:nvPr/>
        </p:nvSpPr>
        <p:spPr>
          <a:xfrm>
            <a:off x="6444207" y="3177000"/>
            <a:ext cx="2558373" cy="6565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DECLARACIÓN JURADA DE MOVILIDAD  </a:t>
            </a:r>
            <a:endParaRPr lang="es-PE" sz="1600" dirty="0">
              <a:latin typeface="Arial" panose="020B0604020202020204" pitchFamily="34" charset="0"/>
              <a:cs typeface="Arial" panose="020B0604020202020204" pitchFamily="34" charset="0"/>
            </a:endParaRPr>
          </a:p>
        </p:txBody>
      </p:sp>
      <p:sp>
        <p:nvSpPr>
          <p:cNvPr id="14" name="Rectángulo 10"/>
          <p:cNvSpPr/>
          <p:nvPr/>
        </p:nvSpPr>
        <p:spPr>
          <a:xfrm>
            <a:off x="251519" y="5733256"/>
            <a:ext cx="8751061" cy="7920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b="1" i="1" dirty="0">
                <a:latin typeface="Arial" panose="020B0604020202020204" pitchFamily="34" charset="0"/>
                <a:cs typeface="Arial" panose="020B0604020202020204" pitchFamily="34" charset="0"/>
              </a:rPr>
              <a:t>Los comprobantes de pago que sustenten  los gastos deberán ser girados a nombre de la Institución Educativa, y al reverso deben ser  firmados  y sellados  por los miembros del Comité.  Reglamento de Comprobantes de Pago R.S. Nº 007-99/SUNAT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581367" y="486101"/>
            <a:ext cx="4248472"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2400" dirty="0">
                <a:ln w="0"/>
                <a:solidFill>
                  <a:schemeClr val="tx1"/>
                </a:solidFill>
                <a:effectLst>
                  <a:outerShdw blurRad="38100" dist="19050" dir="2700000" algn="tl" rotWithShape="0">
                    <a:schemeClr val="dk1">
                      <a:alpha val="40000"/>
                    </a:schemeClr>
                  </a:outerShdw>
                </a:effectLst>
              </a:rPr>
              <a:t>DOCUMENTOS QUE NO SUSTENTAN GASTOS</a:t>
            </a:r>
            <a:endParaRPr lang="es-PE" sz="2400" dirty="0">
              <a:ln w="0"/>
              <a:solidFill>
                <a:schemeClr val="tx1"/>
              </a:solidFill>
              <a:effectLst>
                <a:outerShdw blurRad="38100" dist="19050" dir="2700000" algn="tl" rotWithShape="0">
                  <a:schemeClr val="dk1">
                    <a:alpha val="40000"/>
                  </a:schemeClr>
                </a:outerShdw>
              </a:effectLst>
            </a:endParaRPr>
          </a:p>
        </p:txBody>
      </p:sp>
      <p:cxnSp>
        <p:nvCxnSpPr>
          <p:cNvPr id="4" name="Conector recto de flecha 3"/>
          <p:cNvCxnSpPr/>
          <p:nvPr/>
        </p:nvCxnSpPr>
        <p:spPr>
          <a:xfrm flipH="1">
            <a:off x="1726220" y="1510110"/>
            <a:ext cx="1951433" cy="171542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p:cNvCxnSpPr/>
          <p:nvPr/>
        </p:nvCxnSpPr>
        <p:spPr>
          <a:xfrm flipH="1">
            <a:off x="3266733" y="1546635"/>
            <a:ext cx="1172756" cy="251455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a:off x="4940559" y="1551136"/>
            <a:ext cx="370919" cy="259794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a:off x="5501634" y="1540240"/>
            <a:ext cx="1446630" cy="156282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636316" y="3472162"/>
            <a:ext cx="1945051" cy="4608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NOTAS DE VENTA</a:t>
            </a:r>
          </a:p>
        </p:txBody>
      </p:sp>
      <p:sp>
        <p:nvSpPr>
          <p:cNvPr id="10" name="Rectángulo 9"/>
          <p:cNvSpPr/>
          <p:nvPr/>
        </p:nvSpPr>
        <p:spPr>
          <a:xfrm>
            <a:off x="4773937" y="4399444"/>
            <a:ext cx="1553156" cy="4305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PE" sz="1600" dirty="0">
                <a:latin typeface="Arial" panose="020B0604020202020204" pitchFamily="34" charset="0"/>
                <a:cs typeface="Arial" panose="020B0604020202020204" pitchFamily="34" charset="0"/>
              </a:rPr>
              <a:t>PROFORMAS</a:t>
            </a:r>
          </a:p>
        </p:txBody>
      </p:sp>
      <p:sp>
        <p:nvSpPr>
          <p:cNvPr id="11" name="Rectángulo 10"/>
          <p:cNvSpPr/>
          <p:nvPr/>
        </p:nvSpPr>
        <p:spPr>
          <a:xfrm>
            <a:off x="1574791" y="4307814"/>
            <a:ext cx="2232248" cy="51177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GUIAS DE REMISION</a:t>
            </a:r>
          </a:p>
        </p:txBody>
      </p:sp>
      <p:sp>
        <p:nvSpPr>
          <p:cNvPr id="12" name="Rectángulo 11"/>
          <p:cNvSpPr/>
          <p:nvPr/>
        </p:nvSpPr>
        <p:spPr>
          <a:xfrm>
            <a:off x="6372200" y="3344026"/>
            <a:ext cx="2592288" cy="71716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sz="1600" dirty="0">
                <a:latin typeface="Arial" panose="020B0604020202020204" pitchFamily="34" charset="0"/>
                <a:cs typeface="Arial" panose="020B0604020202020204" pitchFamily="34" charset="0"/>
              </a:rPr>
              <a:t>DECLARACION JURADA POR CONSUMO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1143000" y="1561862"/>
            <a:ext cx="6858000" cy="1790700"/>
          </a:xfrm>
        </p:spPr>
        <p:txBody>
          <a:bodyPr>
            <a:normAutofit fontScale="90000"/>
          </a:bodyPr>
          <a:lstStyle/>
          <a:p>
            <a:r>
              <a:rPr lang="es-MX" dirty="0">
                <a:solidFill>
                  <a:srgbClr val="FF0000"/>
                </a:solidFill>
                <a:latin typeface="Agency FB" panose="020B0503020202020204" pitchFamily="34" charset="0"/>
              </a:rPr>
              <a:t>Documentos de Gestión de Recursos Propios y Actividades Productivas y Empresariales </a:t>
            </a:r>
            <a:endParaRPr lang="es-PE" dirty="0">
              <a:solidFill>
                <a:srgbClr val="FF0000"/>
              </a:solidFill>
              <a:latin typeface="Agency FB" panose="020B0503020202020204" pitchFamily="34" charset="0"/>
            </a:endParaRPr>
          </a:p>
        </p:txBody>
      </p:sp>
      <p:pic>
        <p:nvPicPr>
          <p:cNvPr id="4098" name="Picture 2" descr="En la #UGEL04, reafirmamos nuestro... - UGEL Nº 04 - Oficial | Face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8614" y="3505439"/>
            <a:ext cx="1836059" cy="19864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unión de la junta scrum. tareas de planificación del equipo de negocios,  conferencia de trabajadores de oficina y diagrama de flujo del trabajo  ilustración de dibujos animados | Vector Premiu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804"/>
          <a:stretch>
            <a:fillRect/>
          </a:stretch>
        </p:blipFill>
        <p:spPr bwMode="auto">
          <a:xfrm>
            <a:off x="407504" y="2058322"/>
            <a:ext cx="2479415" cy="137067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RESOLUCIÓN DIRECTORAL N° 2812-2018 QUE APRUEBA LOS FORMATOS PARA LA  PRESENTACIÓN DE SOLICITUD DE RECONOCIMIENTO DE CONEI – UGEL 04 TSE"/>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pic>
        <p:nvPicPr>
          <p:cNvPr id="1030" name="Picture 6" descr="RESOLUCIÓN DIRECTORAL N° 2812-2018 QUE APRUEBA LOS FORMATOS PARA LA  PRESENTACIÓN DE SOLICITUD DE RECONOCIMIENTO DE CONEI – UGEL 04 T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889" y="1874405"/>
            <a:ext cx="1964968" cy="1705032"/>
          </a:xfrm>
          <a:prstGeom prst="rect">
            <a:avLst/>
          </a:prstGeom>
          <a:noFill/>
          <a:extLst>
            <a:ext uri="{909E8E84-426E-40DD-AFC4-6F175D3DCCD1}">
              <a14:hiddenFill xmlns:a14="http://schemas.microsoft.com/office/drawing/2010/main">
                <a:solidFill>
                  <a:srgbClr val="FFFFFF"/>
                </a:solidFill>
              </a14:hiddenFill>
            </a:ext>
          </a:extLst>
        </p:spPr>
      </p:pic>
      <p:sp>
        <p:nvSpPr>
          <p:cNvPr id="17" name="Elipse 16"/>
          <p:cNvSpPr/>
          <p:nvPr/>
        </p:nvSpPr>
        <p:spPr>
          <a:xfrm>
            <a:off x="5503993" y="5661992"/>
            <a:ext cx="1681737" cy="54445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latin typeface="Agency FB" panose="020B0503020202020204" pitchFamily="34" charset="0"/>
              </a:rPr>
              <a:t>Resolución Directoral </a:t>
            </a:r>
            <a:endParaRPr lang="es-PE" sz="1350" b="1" dirty="0">
              <a:solidFill>
                <a:schemeClr val="tx1"/>
              </a:solidFill>
              <a:latin typeface="Agency FB" panose="020B0503020202020204" pitchFamily="34" charset="0"/>
            </a:endParaRPr>
          </a:p>
        </p:txBody>
      </p:sp>
      <p:sp>
        <p:nvSpPr>
          <p:cNvPr id="8" name="Rectángulo: esquinas redondeadas 7"/>
          <p:cNvSpPr/>
          <p:nvPr/>
        </p:nvSpPr>
        <p:spPr>
          <a:xfrm>
            <a:off x="2460391" y="133682"/>
            <a:ext cx="3994619" cy="137067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b="1" dirty="0">
                <a:effectLst>
                  <a:outerShdw blurRad="38100" dist="38100" dir="2700000" algn="tl">
                    <a:srgbClr val="000000">
                      <a:alpha val="43137"/>
                    </a:srgbClr>
                  </a:outerShdw>
                </a:effectLst>
                <a:latin typeface="Agency FB" panose="020B0503020202020204" pitchFamily="34" charset="0"/>
              </a:rPr>
              <a:t>Documentos a Presentar en la  </a:t>
            </a:r>
            <a:r>
              <a:rPr lang="es-ES" sz="1800" b="1" dirty="0">
                <a:latin typeface="Agency FB" panose="020B0503020202020204" pitchFamily="34" charset="0"/>
              </a:rPr>
              <a:t>Designación de los responsables que tendrán a su cargo el desarrollo de la actividad generadora de Recursos Propios</a:t>
            </a:r>
            <a:endParaRPr lang="es-PE" sz="1800" b="1" dirty="0">
              <a:latin typeface="Agency FB" panose="020B0503020202020204" pitchFamily="34" charset="0"/>
            </a:endParaRPr>
          </a:p>
        </p:txBody>
      </p:sp>
      <p:sp>
        <p:nvSpPr>
          <p:cNvPr id="12" name="Flecha: curvada hacia abajo 11"/>
          <p:cNvSpPr/>
          <p:nvPr/>
        </p:nvSpPr>
        <p:spPr>
          <a:xfrm>
            <a:off x="3162723" y="1840219"/>
            <a:ext cx="1439546" cy="35005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solidFill>
                <a:schemeClr val="tx1"/>
              </a:solidFill>
            </a:endParaRPr>
          </a:p>
        </p:txBody>
      </p:sp>
      <p:sp>
        <p:nvSpPr>
          <p:cNvPr id="27" name="Flecha: hacia abajo 26"/>
          <p:cNvSpPr/>
          <p:nvPr/>
        </p:nvSpPr>
        <p:spPr>
          <a:xfrm>
            <a:off x="1297971" y="4844220"/>
            <a:ext cx="316831" cy="366518"/>
          </a:xfrm>
          <a:prstGeom prst="downArrow">
            <a:avLst>
              <a:gd name="adj1" fmla="val 50000"/>
              <a:gd name="adj2" fmla="val 538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29" name="Flecha: hacia abajo 28"/>
          <p:cNvSpPr/>
          <p:nvPr/>
        </p:nvSpPr>
        <p:spPr>
          <a:xfrm>
            <a:off x="6186447" y="5127557"/>
            <a:ext cx="316831" cy="366518"/>
          </a:xfrm>
          <a:prstGeom prst="downArrow">
            <a:avLst>
              <a:gd name="adj1" fmla="val 50000"/>
              <a:gd name="adj2" fmla="val 538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18" name="Rectángulo: esquinas redondeadas 17"/>
          <p:cNvSpPr/>
          <p:nvPr/>
        </p:nvSpPr>
        <p:spPr>
          <a:xfrm>
            <a:off x="596346" y="3738892"/>
            <a:ext cx="2036912" cy="105469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sz="1350" b="1" dirty="0">
                <a:latin typeface="Agency FB" panose="020B0503020202020204" pitchFamily="34" charset="0"/>
              </a:rPr>
              <a:t>Resolución Directoral de Conformación del Comité de Gestión de Condiciones Operativas</a:t>
            </a:r>
            <a:endParaRPr lang="es-PE" sz="1350" b="1" dirty="0">
              <a:latin typeface="Agency FB" panose="020B0503020202020204" pitchFamily="34" charset="0"/>
            </a:endParaRPr>
          </a:p>
        </p:txBody>
      </p:sp>
      <p:sp>
        <p:nvSpPr>
          <p:cNvPr id="34" name="Rectángulo: esquinas redondeadas 33"/>
          <p:cNvSpPr/>
          <p:nvPr/>
        </p:nvSpPr>
        <p:spPr>
          <a:xfrm>
            <a:off x="5326407" y="3904946"/>
            <a:ext cx="2036912" cy="105469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sz="1350" b="1" dirty="0">
                <a:latin typeface="Agency FB" panose="020B0503020202020204" pitchFamily="34" charset="0"/>
              </a:rPr>
              <a:t>Designación de los responsables que tendrán a su cargo el desarrollo de la actividad generadora de Recursos Propios</a:t>
            </a:r>
            <a:endParaRPr lang="es-PE" sz="1350" b="1" dirty="0">
              <a:latin typeface="Agency FB" panose="020B0503020202020204" pitchFamily="34" charset="0"/>
            </a:endParaRPr>
          </a:p>
        </p:txBody>
      </p:sp>
      <p:pic>
        <p:nvPicPr>
          <p:cNvPr id="1034" name="Picture 10" descr="Elemento De Plantilla De Diseño De Signo De Número 1. Vector. Icono Blanco  En Círculo Rojo Sobre Fondo Blanco. Aislado. Ilustraciones Vectoriales,  Clip Art Vectorizado Libre De Derechos. Image 730818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26" y="1828252"/>
            <a:ext cx="460140" cy="46014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lementos de diseño de señales número 2. vector. icono blanco en el círculo  rojo sobre fondo blanco. aislado. | CanSto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9332" y="1828252"/>
            <a:ext cx="442057" cy="460141"/>
          </a:xfrm>
          <a:prstGeom prst="rect">
            <a:avLst/>
          </a:prstGeom>
          <a:noFill/>
          <a:extLst>
            <a:ext uri="{909E8E84-426E-40DD-AFC4-6F175D3DCCD1}">
              <a14:hiddenFill xmlns:a14="http://schemas.microsoft.com/office/drawing/2010/main">
                <a:solidFill>
                  <a:srgbClr val="FFFFFF"/>
                </a:solidFill>
              </a14:hiddenFill>
            </a:ext>
          </a:extLst>
        </p:spPr>
      </p:pic>
      <p:sp>
        <p:nvSpPr>
          <p:cNvPr id="22" name="Elipse 21">
            <a:extLst>
              <a:ext uri="{FF2B5EF4-FFF2-40B4-BE49-F238E27FC236}">
                <a16:creationId xmlns:a16="http://schemas.microsoft.com/office/drawing/2014/main" id="{166B3771-D466-4100-A4F9-4361F18BEA69}"/>
              </a:ext>
            </a:extLst>
          </p:cNvPr>
          <p:cNvSpPr/>
          <p:nvPr/>
        </p:nvSpPr>
        <p:spPr>
          <a:xfrm>
            <a:off x="726271" y="5310816"/>
            <a:ext cx="1681737" cy="1214527"/>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latin typeface="Agency FB" panose="020B0503020202020204" pitchFamily="34" charset="0"/>
              </a:rPr>
              <a:t>Resolución Directoral (modelo en la R.M. 189-2021-MINEDU </a:t>
            </a:r>
            <a:endParaRPr lang="es-PE" sz="1350" b="1" dirty="0">
              <a:solidFill>
                <a:schemeClr val="tx1"/>
              </a:solidFill>
              <a:latin typeface="Agency FB" panose="020B0503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Elemento De Plantilla De Diseño De Signo De Número 1. Vector. Icono Blanco  En Círculo Rojo Sobre Fondo Blanco. Aislado. Ilustraciones Vectoriales,  Clip Art Vectorizado Libre De Derechos. Image 7308187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382" y="1642224"/>
            <a:ext cx="349435" cy="3494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Elementos de diseño de señales número 2. vector. icono blanco en el círculo  rojo sobre fondo blanco. aislado. | CanSt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87" y="2661321"/>
            <a:ext cx="335701" cy="3494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descr="Número 3, señal, diseño, plantilla, element., vector., blanco, icono, en,  rojo, círculo, blanco, fondo., isolated. Clip Art | k45146458 | Fotosearc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526" y="4758445"/>
            <a:ext cx="334565" cy="3290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asos para realizar trámites utilizando la MPV - UGEL 04 - YouTub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1997" y="1436191"/>
            <a:ext cx="2645377" cy="1488024"/>
          </a:xfrm>
          <a:prstGeom prst="rect">
            <a:avLst/>
          </a:prstGeom>
          <a:noFill/>
          <a:extLst>
            <a:ext uri="{909E8E84-426E-40DD-AFC4-6F175D3DCCD1}">
              <a14:hiddenFill xmlns:a14="http://schemas.microsoft.com/office/drawing/2010/main">
                <a:solidFill>
                  <a:srgbClr val="FFFFFF"/>
                </a:solidFill>
              </a14:hiddenFill>
            </a:ext>
          </a:extLst>
        </p:spPr>
      </p:pic>
      <p:sp>
        <p:nvSpPr>
          <p:cNvPr id="5" name="Pergamino: vertical 4"/>
          <p:cNvSpPr/>
          <p:nvPr/>
        </p:nvSpPr>
        <p:spPr>
          <a:xfrm>
            <a:off x="453988" y="1629565"/>
            <a:ext cx="1044526" cy="938613"/>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latin typeface="Agency FB" panose="020B0503020202020204" pitchFamily="34" charset="0"/>
              </a:rPr>
              <a:t>OFICIO DIRIGIDO A UGEL 04</a:t>
            </a:r>
            <a:endParaRPr lang="es-PE" sz="1350" b="1" dirty="0">
              <a:solidFill>
                <a:schemeClr val="tx1"/>
              </a:solidFill>
              <a:latin typeface="Agency FB" panose="020B0503020202020204" pitchFamily="34" charset="0"/>
            </a:endParaRPr>
          </a:p>
        </p:txBody>
      </p:sp>
      <p:sp>
        <p:nvSpPr>
          <p:cNvPr id="9" name="Pergamino: vertical 8"/>
          <p:cNvSpPr/>
          <p:nvPr/>
        </p:nvSpPr>
        <p:spPr>
          <a:xfrm>
            <a:off x="309354" y="4425182"/>
            <a:ext cx="1526342" cy="1668114"/>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effectLst>
                  <a:outerShdw blurRad="38100" dist="38100" dir="2700000" algn="tl">
                    <a:srgbClr val="000000">
                      <a:alpha val="43137"/>
                    </a:srgbClr>
                  </a:outerShdw>
                </a:effectLst>
                <a:latin typeface="Agency FB" panose="020B0503020202020204" pitchFamily="34" charset="0"/>
              </a:rPr>
              <a:t>RESOLUCION DIRECTORAL  DE DESIGNACION DE RESPONSABLES</a:t>
            </a:r>
            <a:endParaRPr lang="es-PE" sz="1350" b="1" dirty="0">
              <a:solidFill>
                <a:schemeClr val="tx1"/>
              </a:solidFill>
              <a:effectLst>
                <a:outerShdw blurRad="38100" dist="38100" dir="2700000" algn="tl">
                  <a:srgbClr val="000000">
                    <a:alpha val="43137"/>
                  </a:srgbClr>
                </a:outerShdw>
              </a:effectLst>
              <a:latin typeface="Agency FB" panose="020B0503020202020204" pitchFamily="34" charset="0"/>
            </a:endParaRPr>
          </a:p>
        </p:txBody>
      </p:sp>
      <p:sp>
        <p:nvSpPr>
          <p:cNvPr id="11" name="Pergamino: vertical 10"/>
          <p:cNvSpPr/>
          <p:nvPr/>
        </p:nvSpPr>
        <p:spPr>
          <a:xfrm>
            <a:off x="430992" y="2804611"/>
            <a:ext cx="1278704" cy="1260720"/>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effectLst>
                  <a:outerShdw blurRad="38100" dist="38100" dir="2700000" algn="tl">
                    <a:srgbClr val="000000">
                      <a:alpha val="43137"/>
                    </a:srgbClr>
                  </a:outerShdw>
                </a:effectLst>
                <a:latin typeface="Agency FB" panose="020B0503020202020204" pitchFamily="34" charset="0"/>
              </a:rPr>
              <a:t>RESOLUCION DIRECTORAL  DEL CGCO</a:t>
            </a:r>
            <a:endParaRPr lang="es-PE" sz="1350" b="1" dirty="0">
              <a:solidFill>
                <a:schemeClr val="tx1"/>
              </a:solidFill>
              <a:effectLst>
                <a:outerShdw blurRad="38100" dist="38100" dir="2700000" algn="tl">
                  <a:srgbClr val="000000">
                    <a:alpha val="43137"/>
                  </a:srgbClr>
                </a:outerShdw>
              </a:effectLst>
              <a:latin typeface="Agency FB" panose="020B0503020202020204" pitchFamily="34" charset="0"/>
            </a:endParaRPr>
          </a:p>
        </p:txBody>
      </p:sp>
      <p:sp>
        <p:nvSpPr>
          <p:cNvPr id="12" name="Diagrama de flujo: multidocumento 11"/>
          <p:cNvSpPr/>
          <p:nvPr/>
        </p:nvSpPr>
        <p:spPr>
          <a:xfrm>
            <a:off x="3055867" y="2509856"/>
            <a:ext cx="1138203" cy="16096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14" name="CuadroTexto 13"/>
          <p:cNvSpPr txBox="1"/>
          <p:nvPr/>
        </p:nvSpPr>
        <p:spPr>
          <a:xfrm>
            <a:off x="5307135" y="2964243"/>
            <a:ext cx="3718578" cy="415498"/>
          </a:xfrm>
          <a:prstGeom prst="rect">
            <a:avLst/>
          </a:prstGeom>
          <a:noFill/>
        </p:spPr>
        <p:txBody>
          <a:bodyPr wrap="square" rtlCol="0">
            <a:spAutoFit/>
          </a:bodyPr>
          <a:lstStyle/>
          <a:p>
            <a:pPr algn="ctr"/>
            <a:r>
              <a:rPr lang="es-PE" sz="1350" dirty="0">
                <a:solidFill>
                  <a:srgbClr val="333333"/>
                </a:solidFill>
                <a:latin typeface="Agency FB" panose="020B0503020202020204" pitchFamily="34" charset="0"/>
              </a:rPr>
              <a:t> </a:t>
            </a:r>
            <a:r>
              <a:rPr lang="es-PE" sz="2100" dirty="0">
                <a:solidFill>
                  <a:srgbClr val="337AB7"/>
                </a:solidFill>
                <a:latin typeface="Agency FB" panose="020B0503020202020204" pitchFamily="34" charset="0"/>
                <a:hlinkClick r:id="rId6"/>
              </a:rPr>
              <a:t>buzondecomunicaciones@ugel04.gob.pe</a:t>
            </a:r>
            <a:endParaRPr lang="es-PE" sz="2100" dirty="0">
              <a:latin typeface="Agency FB" panose="020B0503020202020204" pitchFamily="34" charset="0"/>
            </a:endParaRPr>
          </a:p>
        </p:txBody>
      </p:sp>
      <p:sp>
        <p:nvSpPr>
          <p:cNvPr id="15" name="Flecha: curvada hacia abajo 14"/>
          <p:cNvSpPr/>
          <p:nvPr/>
        </p:nvSpPr>
        <p:spPr>
          <a:xfrm>
            <a:off x="8214768" y="3429001"/>
            <a:ext cx="498240" cy="29116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solidFill>
                <a:schemeClr val="tx1"/>
              </a:solidFill>
            </a:endParaRPr>
          </a:p>
        </p:txBody>
      </p:sp>
      <p:cxnSp>
        <p:nvCxnSpPr>
          <p:cNvPr id="21" name="Conector recto de flecha 20"/>
          <p:cNvCxnSpPr/>
          <p:nvPr/>
        </p:nvCxnSpPr>
        <p:spPr>
          <a:xfrm>
            <a:off x="1452521" y="2106022"/>
            <a:ext cx="1406738" cy="1059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a:cxnSpLocks/>
          </p:cNvCxnSpPr>
          <p:nvPr/>
        </p:nvCxnSpPr>
        <p:spPr>
          <a:xfrm>
            <a:off x="1569195" y="3181196"/>
            <a:ext cx="1290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p:cNvCxnSpPr>
            <a:cxnSpLocks/>
          </p:cNvCxnSpPr>
          <p:nvPr/>
        </p:nvCxnSpPr>
        <p:spPr>
          <a:xfrm flipV="1">
            <a:off x="1765803" y="3181196"/>
            <a:ext cx="1093456" cy="1778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Flecha: a la derecha con muesca 41"/>
          <p:cNvSpPr/>
          <p:nvPr/>
        </p:nvSpPr>
        <p:spPr>
          <a:xfrm>
            <a:off x="4307998" y="2956175"/>
            <a:ext cx="987727" cy="35852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46" name="AutoShape 6"/>
          <p:cNvSpPr>
            <a:spLocks noChangeAspect="1" noChangeArrowheads="1"/>
          </p:cNvSpPr>
          <p:nvPr/>
        </p:nvSpPr>
        <p:spPr bwMode="auto">
          <a:xfrm>
            <a:off x="5067125" y="424934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sp>
        <p:nvSpPr>
          <p:cNvPr id="47" name="AutoShape 8"/>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pic>
        <p:nvPicPr>
          <p:cNvPr id="48" name="Imagen 47"/>
          <p:cNvPicPr>
            <a:picLocks noChangeAspect="1"/>
          </p:cNvPicPr>
          <p:nvPr/>
        </p:nvPicPr>
        <p:blipFill>
          <a:blip r:embed="rId7"/>
          <a:stretch>
            <a:fillRect/>
          </a:stretch>
        </p:blipFill>
        <p:spPr>
          <a:xfrm>
            <a:off x="6822705" y="3815594"/>
            <a:ext cx="1960139" cy="2150995"/>
          </a:xfrm>
          <a:prstGeom prst="rect">
            <a:avLst/>
          </a:prstGeom>
        </p:spPr>
      </p:pic>
      <p:pic>
        <p:nvPicPr>
          <p:cNvPr id="51" name="Picture 4" descr="Trámites 2 - Conexión Mined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69795" y="2956174"/>
            <a:ext cx="687998" cy="687998"/>
          </a:xfrm>
          <a:prstGeom prst="rect">
            <a:avLst/>
          </a:prstGeom>
          <a:noFill/>
          <a:extLst>
            <a:ext uri="{909E8E84-426E-40DD-AFC4-6F175D3DCCD1}">
              <a14:hiddenFill xmlns:a14="http://schemas.microsoft.com/office/drawing/2010/main">
                <a:solidFill>
                  <a:srgbClr val="FFFFFF"/>
                </a:solidFill>
              </a14:hiddenFill>
            </a:ext>
          </a:extLst>
        </p:spPr>
      </p:pic>
      <p:sp>
        <p:nvSpPr>
          <p:cNvPr id="49" name="CuadroTexto 48"/>
          <p:cNvSpPr txBox="1"/>
          <p:nvPr/>
        </p:nvSpPr>
        <p:spPr>
          <a:xfrm>
            <a:off x="2155889" y="112795"/>
            <a:ext cx="4256107" cy="1938992"/>
          </a:xfrm>
          <a:prstGeom prst="rect">
            <a:avLst/>
          </a:prstGeom>
          <a:noFill/>
        </p:spPr>
        <p:txBody>
          <a:bodyPr wrap="square" rtlCol="0">
            <a:spAutoFit/>
          </a:bodyPr>
          <a:lstStyle/>
          <a:p>
            <a:pPr algn="ctr"/>
            <a:r>
              <a:rPr lang="es-MX" sz="2400" dirty="0">
                <a:solidFill>
                  <a:srgbClr val="FF0000"/>
                </a:solidFill>
                <a:latin typeface="Agency FB" panose="020B0503020202020204" pitchFamily="34" charset="0"/>
              </a:rPr>
              <a:t>Comunicación a la “UGEL 04” sobre la </a:t>
            </a:r>
            <a:r>
              <a:rPr lang="es-ES" sz="2400" dirty="0">
                <a:solidFill>
                  <a:srgbClr val="FF0000"/>
                </a:solidFill>
                <a:latin typeface="Agency FB" panose="020B0503020202020204" pitchFamily="34" charset="0"/>
              </a:rPr>
              <a:t>Designación de los responsables que tendrán a su cargo el desarrollo de la actividad generadora de Recursos Propios</a:t>
            </a:r>
            <a:endParaRPr lang="es-PE" sz="2400" dirty="0">
              <a:solidFill>
                <a:srgbClr val="FF0000"/>
              </a:solidFill>
              <a:latin typeface="Agency FB" panose="020B0503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287543"/>
            <a:ext cx="6858000" cy="596195"/>
          </a:xfrm>
        </p:spPr>
        <p:txBody>
          <a:bodyPr>
            <a:normAutofit fontScale="90000"/>
          </a:bodyPr>
          <a:lstStyle/>
          <a:p>
            <a:r>
              <a:rPr lang="es-MX" dirty="0">
                <a:latin typeface="Agency FB" panose="020B0503020202020204" pitchFamily="34" charset="0"/>
              </a:rPr>
              <a:t>Plan Anual de Trabajo </a:t>
            </a:r>
            <a:endParaRPr lang="es-PE" dirty="0">
              <a:latin typeface="Agency FB" panose="020B0503020202020204" pitchFamily="34" charset="0"/>
            </a:endParaRPr>
          </a:p>
        </p:txBody>
      </p:sp>
      <p:sp>
        <p:nvSpPr>
          <p:cNvPr id="3" name="Subtítulo 2"/>
          <p:cNvSpPr>
            <a:spLocks noGrp="1"/>
          </p:cNvSpPr>
          <p:nvPr>
            <p:ph type="subTitle" idx="1"/>
          </p:nvPr>
        </p:nvSpPr>
        <p:spPr>
          <a:xfrm>
            <a:off x="664699" y="2187178"/>
            <a:ext cx="7336301" cy="1012343"/>
          </a:xfrm>
        </p:spPr>
        <p:txBody>
          <a:bodyPr>
            <a:normAutofit/>
          </a:bodyPr>
          <a:lstStyle/>
          <a:p>
            <a:pPr marL="257175" indent="-257175" algn="just">
              <a:buFont typeface="Wingdings" panose="05000000000000000000" pitchFamily="2" charset="2"/>
              <a:buChar char="v"/>
            </a:pPr>
            <a:r>
              <a:rPr lang="es-MX" b="0" i="0" dirty="0">
                <a:solidFill>
                  <a:srgbClr val="000000"/>
                </a:solidFill>
                <a:effectLst/>
                <a:latin typeface="Agency FB" panose="020B0503020202020204" pitchFamily="34" charset="0"/>
                <a:cs typeface="Aharoni" panose="02010803020104030203" pitchFamily="2" charset="-79"/>
              </a:rPr>
              <a:t>Es un instrumento de gestión de corto plazo ,contiene un conjunto de acciones o actividades organizadas y cronogramadas que la comunidad educativa debe realizar para alcanzar los objetivos propuestos por la institución educativa en el plazo de un año</a:t>
            </a:r>
            <a:endParaRPr lang="es-PE" dirty="0">
              <a:latin typeface="Agency FB" panose="020B0503020202020204" pitchFamily="34" charset="0"/>
              <a:cs typeface="Aharoni" panose="02010803020104030203" pitchFamily="2" charset="-79"/>
            </a:endParaRPr>
          </a:p>
        </p:txBody>
      </p:sp>
      <p:cxnSp>
        <p:nvCxnSpPr>
          <p:cNvPr id="5" name="Conector recto 4"/>
          <p:cNvCxnSpPr>
            <a:cxnSpLocks/>
          </p:cNvCxnSpPr>
          <p:nvPr/>
        </p:nvCxnSpPr>
        <p:spPr>
          <a:xfrm flipV="1">
            <a:off x="2042451" y="3199521"/>
            <a:ext cx="5958549" cy="9418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a:cxnSpLocks/>
          </p:cNvCxnSpPr>
          <p:nvPr/>
        </p:nvCxnSpPr>
        <p:spPr>
          <a:xfrm flipH="1">
            <a:off x="2042451" y="3293705"/>
            <a:ext cx="1" cy="3520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8001000" y="3199521"/>
            <a:ext cx="0" cy="590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Diagrama de flujo: multidocumento 11"/>
          <p:cNvSpPr/>
          <p:nvPr/>
        </p:nvSpPr>
        <p:spPr>
          <a:xfrm>
            <a:off x="1443700" y="4108167"/>
            <a:ext cx="1610749" cy="1712431"/>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350" dirty="0"/>
              <a:t>PLAN ANUAL DE TRABAJO 2022 IE XX</a:t>
            </a:r>
            <a:endParaRPr lang="es-PE" sz="1350" dirty="0"/>
          </a:p>
        </p:txBody>
      </p:sp>
      <p:pic>
        <p:nvPicPr>
          <p:cNvPr id="14" name="Imagen 13"/>
          <p:cNvPicPr>
            <a:picLocks noChangeAspect="1"/>
          </p:cNvPicPr>
          <p:nvPr/>
        </p:nvPicPr>
        <p:blipFill rotWithShape="1">
          <a:blip r:embed="rId2"/>
          <a:srcRect l="33116" t="19942" r="25923" b="17317"/>
          <a:stretch>
            <a:fillRect/>
          </a:stretch>
        </p:blipFill>
        <p:spPr>
          <a:xfrm>
            <a:off x="6399089" y="4108167"/>
            <a:ext cx="2214032" cy="1906623"/>
          </a:xfrm>
          <a:prstGeom prst="rect">
            <a:avLst/>
          </a:prstGeom>
          <a:ln>
            <a:solidFill>
              <a:schemeClr val="tx1">
                <a:lumMod val="75000"/>
                <a:lumOff val="25000"/>
              </a:schemeClr>
            </a:solidFill>
          </a:ln>
        </p:spPr>
      </p:pic>
      <p:pic>
        <p:nvPicPr>
          <p:cNvPr id="15" name="Picture 4" descr="Trámites 2 - Conexión Mined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710" y="4363751"/>
            <a:ext cx="274320" cy="274320"/>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1420791" y="3666119"/>
            <a:ext cx="2117186" cy="507831"/>
          </a:xfrm>
          <a:prstGeom prst="rect">
            <a:avLst/>
          </a:prstGeom>
          <a:noFill/>
        </p:spPr>
        <p:txBody>
          <a:bodyPr wrap="square" rtlCol="0">
            <a:spAutoFit/>
          </a:bodyPr>
          <a:lstStyle/>
          <a:p>
            <a:r>
              <a:rPr lang="es-MX" sz="1350" dirty="0"/>
              <a:t>Con Movimiento Económico </a:t>
            </a:r>
            <a:endParaRPr lang="es-PE" sz="1350" dirty="0"/>
          </a:p>
        </p:txBody>
      </p:sp>
      <p:sp>
        <p:nvSpPr>
          <p:cNvPr id="17" name="CuadroTexto 16"/>
          <p:cNvSpPr txBox="1"/>
          <p:nvPr/>
        </p:nvSpPr>
        <p:spPr>
          <a:xfrm>
            <a:off x="6882617" y="3661932"/>
            <a:ext cx="2117186" cy="507831"/>
          </a:xfrm>
          <a:prstGeom prst="rect">
            <a:avLst/>
          </a:prstGeom>
          <a:noFill/>
        </p:spPr>
        <p:txBody>
          <a:bodyPr wrap="square" rtlCol="0">
            <a:spAutoFit/>
          </a:bodyPr>
          <a:lstStyle/>
          <a:p>
            <a:r>
              <a:rPr lang="es-MX" sz="1350" dirty="0"/>
              <a:t>Sin Movimiento Económico </a:t>
            </a:r>
            <a:endParaRPr lang="es-PE"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Elemento De Plantilla De Diseño De Signo De Número 1. Vector. Icono Blanco  En Círculo Rojo Sobre Fondo Blanco. Aislado. Ilustraciones Vectoriales,  Clip Art Vectorizado Libre De Derechos. Image 7308187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98" y="2314794"/>
            <a:ext cx="349435" cy="3494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Elementos de diseño de señales número 2. vector. icono blanco en el círculo  rojo sobre fondo blanco. aislado. | CanSt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87" y="3916151"/>
            <a:ext cx="335701" cy="3494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asos para realizar trámites utilizando la MPV - UGEL 04 - YouTub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11997" y="1436191"/>
            <a:ext cx="2645377" cy="1488024"/>
          </a:xfrm>
          <a:prstGeom prst="rect">
            <a:avLst/>
          </a:prstGeom>
          <a:noFill/>
          <a:extLst>
            <a:ext uri="{909E8E84-426E-40DD-AFC4-6F175D3DCCD1}">
              <a14:hiddenFill xmlns:a14="http://schemas.microsoft.com/office/drawing/2010/main">
                <a:solidFill>
                  <a:srgbClr val="FFFFFF"/>
                </a:solidFill>
              </a14:hiddenFill>
            </a:ext>
          </a:extLst>
        </p:spPr>
      </p:pic>
      <p:sp>
        <p:nvSpPr>
          <p:cNvPr id="5" name="Pergamino: vertical 4"/>
          <p:cNvSpPr/>
          <p:nvPr/>
        </p:nvSpPr>
        <p:spPr>
          <a:xfrm>
            <a:off x="390670" y="2489511"/>
            <a:ext cx="1044526" cy="938613"/>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latin typeface="Agency FB" panose="020B0503020202020204" pitchFamily="34" charset="0"/>
              </a:rPr>
              <a:t>OFICIO DIRIGIDO A UGEL 04</a:t>
            </a:r>
            <a:endParaRPr lang="es-PE" sz="1350" b="1" dirty="0">
              <a:solidFill>
                <a:schemeClr val="tx1"/>
              </a:solidFill>
              <a:latin typeface="Agency FB" panose="020B0503020202020204" pitchFamily="34" charset="0"/>
            </a:endParaRPr>
          </a:p>
        </p:txBody>
      </p:sp>
      <p:sp>
        <p:nvSpPr>
          <p:cNvPr id="11" name="Pergamino: vertical 10"/>
          <p:cNvSpPr/>
          <p:nvPr/>
        </p:nvSpPr>
        <p:spPr>
          <a:xfrm>
            <a:off x="296993" y="4477940"/>
            <a:ext cx="1138203" cy="891777"/>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effectLst>
                  <a:outerShdw blurRad="38100" dist="38100" dir="2700000" algn="tl">
                    <a:srgbClr val="000000">
                      <a:alpha val="43137"/>
                    </a:srgbClr>
                  </a:outerShdw>
                </a:effectLst>
                <a:latin typeface="Agency FB" panose="020B0503020202020204" pitchFamily="34" charset="0"/>
              </a:rPr>
              <a:t>PLAN DE TRABAJO XX</a:t>
            </a:r>
            <a:endParaRPr lang="es-PE" sz="1350" b="1" dirty="0">
              <a:solidFill>
                <a:schemeClr val="tx1"/>
              </a:solidFill>
              <a:effectLst>
                <a:outerShdw blurRad="38100" dist="38100" dir="2700000" algn="tl">
                  <a:srgbClr val="000000">
                    <a:alpha val="43137"/>
                  </a:srgbClr>
                </a:outerShdw>
              </a:effectLst>
              <a:latin typeface="Agency FB" panose="020B0503020202020204" pitchFamily="34" charset="0"/>
            </a:endParaRPr>
          </a:p>
        </p:txBody>
      </p:sp>
      <p:sp>
        <p:nvSpPr>
          <p:cNvPr id="12" name="Diagrama de flujo: multidocumento 11"/>
          <p:cNvSpPr/>
          <p:nvPr/>
        </p:nvSpPr>
        <p:spPr>
          <a:xfrm>
            <a:off x="3031467" y="2975245"/>
            <a:ext cx="1138203" cy="16096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14" name="CuadroTexto 13"/>
          <p:cNvSpPr txBox="1"/>
          <p:nvPr/>
        </p:nvSpPr>
        <p:spPr>
          <a:xfrm>
            <a:off x="5380565" y="3381803"/>
            <a:ext cx="3834405" cy="415498"/>
          </a:xfrm>
          <a:prstGeom prst="rect">
            <a:avLst/>
          </a:prstGeom>
          <a:noFill/>
        </p:spPr>
        <p:txBody>
          <a:bodyPr wrap="square" rtlCol="0">
            <a:spAutoFit/>
          </a:bodyPr>
          <a:lstStyle/>
          <a:p>
            <a:pPr algn="ctr"/>
            <a:r>
              <a:rPr lang="es-PE" sz="1350" dirty="0">
                <a:solidFill>
                  <a:srgbClr val="333333"/>
                </a:solidFill>
                <a:latin typeface="Agency FB" panose="020B0503020202020204" pitchFamily="34" charset="0"/>
              </a:rPr>
              <a:t> </a:t>
            </a:r>
            <a:r>
              <a:rPr lang="es-PE" sz="2100" dirty="0">
                <a:solidFill>
                  <a:srgbClr val="337AB7"/>
                </a:solidFill>
                <a:latin typeface="Agency FB" panose="020B0503020202020204" pitchFamily="34" charset="0"/>
                <a:hlinkClick r:id="rId5"/>
              </a:rPr>
              <a:t>buzondecomunicaciones@ugel04.gob.pe</a:t>
            </a:r>
            <a:endParaRPr lang="es-PE" sz="2100" dirty="0">
              <a:latin typeface="Agency FB" panose="020B0503020202020204" pitchFamily="34" charset="0"/>
            </a:endParaRPr>
          </a:p>
        </p:txBody>
      </p:sp>
      <p:sp>
        <p:nvSpPr>
          <p:cNvPr id="15" name="Flecha: curvada hacia abajo 14"/>
          <p:cNvSpPr/>
          <p:nvPr/>
        </p:nvSpPr>
        <p:spPr>
          <a:xfrm>
            <a:off x="7065403" y="3945284"/>
            <a:ext cx="498240" cy="29116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solidFill>
                <a:schemeClr val="tx1"/>
              </a:solidFill>
            </a:endParaRPr>
          </a:p>
        </p:txBody>
      </p:sp>
      <p:cxnSp>
        <p:nvCxnSpPr>
          <p:cNvPr id="21" name="Conector recto de flecha 20"/>
          <p:cNvCxnSpPr/>
          <p:nvPr/>
        </p:nvCxnSpPr>
        <p:spPr>
          <a:xfrm>
            <a:off x="1504487" y="2803580"/>
            <a:ext cx="1406738" cy="10591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flipV="1">
            <a:off x="1486032" y="3962299"/>
            <a:ext cx="1471531" cy="793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Flecha: a la derecha con muesca 41"/>
          <p:cNvSpPr/>
          <p:nvPr/>
        </p:nvSpPr>
        <p:spPr>
          <a:xfrm>
            <a:off x="4288888" y="3395251"/>
            <a:ext cx="989155" cy="51008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46" name="AutoShape 6"/>
          <p:cNvSpPr>
            <a:spLocks noChangeAspect="1" noChangeArrowheads="1"/>
          </p:cNvSpPr>
          <p:nvPr/>
        </p:nvSpPr>
        <p:spPr bwMode="auto">
          <a:xfrm>
            <a:off x="5067125" y="424934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sp>
        <p:nvSpPr>
          <p:cNvPr id="47" name="AutoShape 8"/>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pic>
        <p:nvPicPr>
          <p:cNvPr id="48" name="Imagen 47"/>
          <p:cNvPicPr>
            <a:picLocks noChangeAspect="1"/>
          </p:cNvPicPr>
          <p:nvPr/>
        </p:nvPicPr>
        <p:blipFill>
          <a:blip r:embed="rId6"/>
          <a:stretch>
            <a:fillRect/>
          </a:stretch>
        </p:blipFill>
        <p:spPr>
          <a:xfrm>
            <a:off x="6160100" y="4477940"/>
            <a:ext cx="1960139" cy="2150995"/>
          </a:xfrm>
          <a:prstGeom prst="rect">
            <a:avLst/>
          </a:prstGeom>
        </p:spPr>
      </p:pic>
      <p:pic>
        <p:nvPicPr>
          <p:cNvPr id="51" name="Picture 4" descr="Trámites 2 - Conexión Minedu"/>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56258" y="3561342"/>
            <a:ext cx="687998" cy="687998"/>
          </a:xfrm>
          <a:prstGeom prst="rect">
            <a:avLst/>
          </a:prstGeom>
          <a:noFill/>
          <a:extLst>
            <a:ext uri="{909E8E84-426E-40DD-AFC4-6F175D3DCCD1}">
              <a14:hiddenFill xmlns:a14="http://schemas.microsoft.com/office/drawing/2010/main">
                <a:solidFill>
                  <a:srgbClr val="FFFFFF"/>
                </a:solidFill>
              </a14:hiddenFill>
            </a:ext>
          </a:extLst>
        </p:spPr>
      </p:pic>
      <p:sp>
        <p:nvSpPr>
          <p:cNvPr id="49" name="CuadroTexto 48"/>
          <p:cNvSpPr txBox="1"/>
          <p:nvPr/>
        </p:nvSpPr>
        <p:spPr>
          <a:xfrm>
            <a:off x="2321169" y="1057715"/>
            <a:ext cx="3935438" cy="830997"/>
          </a:xfrm>
          <a:prstGeom prst="rect">
            <a:avLst/>
          </a:prstGeom>
          <a:noFill/>
        </p:spPr>
        <p:txBody>
          <a:bodyPr wrap="square" rtlCol="0">
            <a:spAutoFit/>
          </a:bodyPr>
          <a:lstStyle/>
          <a:p>
            <a:pPr algn="ctr"/>
            <a:r>
              <a:rPr lang="es-MX" sz="1350" dirty="0"/>
              <a:t>“</a:t>
            </a:r>
            <a:r>
              <a:rPr lang="es-MX" sz="2400" dirty="0">
                <a:solidFill>
                  <a:srgbClr val="FF0000"/>
                </a:solidFill>
                <a:latin typeface="Agency FB" panose="020B0503020202020204" pitchFamily="34" charset="0"/>
              </a:rPr>
              <a:t>Comunicación a la “</a:t>
            </a:r>
            <a:r>
              <a:rPr lang="es-MX" sz="2400" dirty="0" err="1">
                <a:solidFill>
                  <a:srgbClr val="FF0000"/>
                </a:solidFill>
                <a:latin typeface="Agency FB" panose="020B0503020202020204" pitchFamily="34" charset="0"/>
              </a:rPr>
              <a:t>Ugel</a:t>
            </a:r>
            <a:r>
              <a:rPr lang="es-MX" sz="2400" dirty="0">
                <a:solidFill>
                  <a:srgbClr val="FF0000"/>
                </a:solidFill>
                <a:latin typeface="Agency FB" panose="020B0503020202020204" pitchFamily="34" charset="0"/>
              </a:rPr>
              <a:t> 04” sobre el Plan de Trabajo “-</a:t>
            </a:r>
            <a:endParaRPr lang="es-PE" sz="2400" dirty="0">
              <a:solidFill>
                <a:srgbClr val="FF0000"/>
              </a:solidFill>
              <a:latin typeface="Agency FB" panose="020B0503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321754"/>
            <a:ext cx="8291264" cy="1379038"/>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s-MX" dirty="0">
                <a:ln w="0"/>
                <a:effectLst>
                  <a:outerShdw blurRad="38100" dist="19050" dir="2700000" algn="tl" rotWithShape="0">
                    <a:schemeClr val="dk1">
                      <a:alpha val="40000"/>
                    </a:schemeClr>
                  </a:outerShdw>
                </a:effectLst>
              </a:rPr>
              <a:t>Requisitos  Apertura de Cuenta Bancaria-  Banco de la Nación</a:t>
            </a:r>
            <a:endParaRPr lang="es-PE" dirty="0">
              <a:ln w="0"/>
              <a:effectLst>
                <a:outerShdw blurRad="38100" dist="19050" dir="2700000" algn="tl" rotWithShape="0">
                  <a:schemeClr val="dk1">
                    <a:alpha val="40000"/>
                  </a:schemeClr>
                </a:outerShdw>
              </a:effectLst>
            </a:endParaRPr>
          </a:p>
        </p:txBody>
      </p:sp>
      <p:sp>
        <p:nvSpPr>
          <p:cNvPr id="3" name="Marcador de contenido 2"/>
          <p:cNvSpPr>
            <a:spLocks noGrp="1"/>
          </p:cNvSpPr>
          <p:nvPr>
            <p:ph idx="1"/>
          </p:nvPr>
        </p:nvSpPr>
        <p:spPr>
          <a:xfrm>
            <a:off x="650924" y="1755704"/>
            <a:ext cx="7886700" cy="4544048"/>
          </a:xfrm>
        </p:spPr>
        <p:txBody>
          <a:bodyPr>
            <a:normAutofit/>
          </a:bodyPr>
          <a:lstStyle/>
          <a:p>
            <a:pPr marL="257175" indent="-257175" algn="just">
              <a:lnSpc>
                <a:spcPct val="107000"/>
              </a:lnSpc>
              <a:buFont typeface="Wingdings" panose="05000000000000000000" pitchFamily="2" charset="2"/>
              <a:buChar char=""/>
              <a:tabLst>
                <a:tab pos="200025" algn="l"/>
              </a:tabLst>
            </a:pPr>
            <a:r>
              <a:rPr lang="es-ES" sz="1800" dirty="0">
                <a:effectLst/>
                <a:latin typeface="Arial Narrow" panose="020B0606020202030204" pitchFamily="34" charset="0"/>
                <a:ea typeface="Calibri" panose="020F0502020204030204" pitchFamily="34" charset="0"/>
                <a:cs typeface="Arial" panose="020B0604020202020204" pitchFamily="34" charset="0"/>
              </a:rPr>
              <a:t>Resolución Directoral de Conformación del Comité de Gestión de Condiciones Operativas </a:t>
            </a:r>
            <a:r>
              <a:rPr lang="es-PE" sz="1350" dirty="0">
                <a:solidFill>
                  <a:srgbClr val="000000"/>
                </a:solidFill>
                <a:latin typeface="Arial Narrow" panose="020B0606020202030204" pitchFamily="34" charset="0"/>
                <a:ea typeface="TimesNewRomanPS-ItalicMT"/>
                <a:cs typeface="Arial Narrow" panose="020B0606020202030204" pitchFamily="34" charset="0"/>
              </a:rPr>
              <a:t>. </a:t>
            </a:r>
          </a:p>
          <a:p>
            <a:pPr marL="257175" indent="-257175" algn="just">
              <a:lnSpc>
                <a:spcPct val="107000"/>
              </a:lnSpc>
              <a:buFont typeface="Wingdings" panose="05000000000000000000" pitchFamily="2" charset="2"/>
              <a:buChar char=""/>
              <a:tabLst>
                <a:tab pos="200025" algn="l"/>
              </a:tabLst>
            </a:pPr>
            <a:r>
              <a:rPr lang="es-ES" sz="1800" dirty="0">
                <a:effectLst/>
                <a:latin typeface="Arial Narrow" panose="020B0606020202030204" pitchFamily="34" charset="0"/>
                <a:ea typeface="Calibri" panose="020F0502020204030204" pitchFamily="34" charset="0"/>
                <a:cs typeface="Arial" panose="020B0604020202020204" pitchFamily="34" charset="0"/>
              </a:rPr>
              <a:t>Resolución Directoral  de Designación de </a:t>
            </a:r>
            <a:r>
              <a:rPr lang="es-ES" sz="1800" dirty="0">
                <a:effectLst/>
                <a:latin typeface="Arial Narrow" panose="020B0606020202030204" pitchFamily="34" charset="0"/>
                <a:ea typeface="Calibri" panose="020F0502020204030204" pitchFamily="34" charset="0"/>
                <a:cs typeface="Times New Roman" panose="02020603050405020304" pitchFamily="18" charset="0"/>
              </a:rPr>
              <a:t>los responsables que tendrán a su cargo el desarrollo de la actividad generadora de Recursos Propios. </a:t>
            </a:r>
            <a:endParaRPr lang="es-PE" sz="1350" dirty="0">
              <a:latin typeface="Calibri" panose="020F0502020204030204" pitchFamily="34" charset="0"/>
              <a:ea typeface="Calibri" panose="020F0502020204030204" pitchFamily="34" charset="0"/>
              <a:cs typeface="Times New Roman" panose="02020603050405020304" pitchFamily="18" charset="0"/>
            </a:endParaRPr>
          </a:p>
          <a:p>
            <a:pPr marL="257175" indent="-257175" algn="just">
              <a:lnSpc>
                <a:spcPct val="107000"/>
              </a:lnSpc>
              <a:buFont typeface="Wingdings" panose="05000000000000000000" pitchFamily="2" charset="2"/>
              <a:buChar char=""/>
              <a:tabLst>
                <a:tab pos="200025" algn="l"/>
              </a:tabLst>
            </a:pPr>
            <a:r>
              <a:rPr lang="en-US" sz="1800" dirty="0">
                <a:latin typeface="Arial Narrow" panose="020B0606020202030204" pitchFamily="34" charset="0"/>
                <a:cs typeface="Arial" panose="020B0604020202020204" pitchFamily="34" charset="0"/>
              </a:rPr>
              <a:t>Copia de RD de designación del director de la Institución Educativa. (actualizada) </a:t>
            </a:r>
            <a:endParaRPr lang="es-PE" sz="1800" dirty="0">
              <a:latin typeface="Arial Narrow" panose="020B0606020202030204" pitchFamily="34" charset="0"/>
              <a:cs typeface="Arial" panose="020B0604020202020204" pitchFamily="34" charset="0"/>
            </a:endParaRPr>
          </a:p>
          <a:p>
            <a:pPr marL="257175" indent="-257175" algn="just">
              <a:lnSpc>
                <a:spcPct val="107000"/>
              </a:lnSpc>
              <a:buFont typeface="Wingdings" panose="05000000000000000000" pitchFamily="2" charset="2"/>
              <a:buChar char=""/>
              <a:tabLst>
                <a:tab pos="200025" algn="l"/>
              </a:tabLst>
            </a:pPr>
            <a:r>
              <a:rPr lang="es-PE" sz="1800" dirty="0">
                <a:latin typeface="Arial Narrow" panose="020B0606020202030204" pitchFamily="34" charset="0"/>
                <a:cs typeface="Arial" panose="020B0604020202020204" pitchFamily="34" charset="0"/>
              </a:rPr>
              <a:t>C</a:t>
            </a:r>
            <a:r>
              <a:rPr lang="en-US" sz="1800" dirty="0">
                <a:latin typeface="Arial Narrow" panose="020B0606020202030204" pitchFamily="34" charset="0"/>
                <a:cs typeface="Arial" panose="020B0604020202020204" pitchFamily="34" charset="0"/>
              </a:rPr>
              <a:t>opia de DNI</a:t>
            </a:r>
            <a:r>
              <a:rPr lang="es-PE" sz="1800" dirty="0">
                <a:latin typeface="Arial Narrow" panose="020B0606020202030204" pitchFamily="34" charset="0"/>
                <a:cs typeface="Arial" panose="020B0604020202020204" pitchFamily="34" charset="0"/>
              </a:rPr>
              <a:t> de los Responsables (</a:t>
            </a:r>
            <a:r>
              <a:rPr lang="en-US" sz="1800" dirty="0">
                <a:latin typeface="Arial Narrow" panose="020B0606020202030204" pitchFamily="34" charset="0"/>
                <a:cs typeface="Arial" panose="020B0604020202020204" pitchFamily="34" charset="0"/>
              </a:rPr>
              <a:t>director </a:t>
            </a:r>
            <a:r>
              <a:rPr lang="es-PE" sz="1800" dirty="0">
                <a:latin typeface="Arial Narrow" panose="020B0606020202030204" pitchFamily="34" charset="0"/>
                <a:cs typeface="Arial" panose="020B0604020202020204" pitchFamily="34" charset="0"/>
              </a:rPr>
              <a:t>y </a:t>
            </a:r>
            <a:r>
              <a:rPr lang="en-US" sz="1800" dirty="0">
                <a:latin typeface="Arial Narrow" panose="020B0606020202030204" pitchFamily="34" charset="0"/>
                <a:cs typeface="Arial" panose="020B0604020202020204" pitchFamily="34" charset="0"/>
              </a:rPr>
              <a:t>tesorero</a:t>
            </a:r>
            <a:r>
              <a:rPr lang="es-PE" sz="1800" dirty="0">
                <a:latin typeface="Arial Narrow" panose="020B0606020202030204" pitchFamily="34" charset="0"/>
                <a:cs typeface="Arial" panose="020B0604020202020204" pitchFamily="34" charset="0"/>
              </a:rPr>
              <a:t>).</a:t>
            </a:r>
          </a:p>
          <a:p>
            <a:pPr marL="0" indent="0" algn="just">
              <a:lnSpc>
                <a:spcPct val="107000"/>
              </a:lnSpc>
              <a:buNone/>
            </a:pPr>
            <a:r>
              <a:rPr lang="es-PE" sz="1350" dirty="0">
                <a:solidFill>
                  <a:srgbClr val="000000"/>
                </a:solidFill>
                <a:latin typeface="Arial Narrow" panose="020B0606020202030204" pitchFamily="34" charset="0"/>
                <a:ea typeface="TimesNewRomanPS-ItalicMT"/>
                <a:cs typeface="Arial Narrow" panose="020B0606020202030204" pitchFamily="34" charset="0"/>
              </a:rPr>
              <a:t> </a:t>
            </a:r>
            <a:endParaRPr lang="es-PE" sz="135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PE" dirty="0"/>
          </a:p>
        </p:txBody>
      </p:sp>
      <p:sp>
        <p:nvSpPr>
          <p:cNvPr id="5" name="Diagrama de flujo: multidocumento 4">
            <a:extLst>
              <a:ext uri="{FF2B5EF4-FFF2-40B4-BE49-F238E27FC236}">
                <a16:creationId xmlns:a16="http://schemas.microsoft.com/office/drawing/2014/main" id="{DED9E65C-AB5F-4ACC-99CD-C1C368AA1D61}"/>
              </a:ext>
            </a:extLst>
          </p:cNvPr>
          <p:cNvSpPr/>
          <p:nvPr/>
        </p:nvSpPr>
        <p:spPr>
          <a:xfrm>
            <a:off x="413344" y="5102296"/>
            <a:ext cx="1138203" cy="16096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4" name="Pergamino: vertical 3">
            <a:extLst>
              <a:ext uri="{FF2B5EF4-FFF2-40B4-BE49-F238E27FC236}">
                <a16:creationId xmlns:a16="http://schemas.microsoft.com/office/drawing/2014/main" id="{CECFB1CE-0963-4565-961D-DEB69ECE1E0C}"/>
              </a:ext>
            </a:extLst>
          </p:cNvPr>
          <p:cNvSpPr/>
          <p:nvPr/>
        </p:nvSpPr>
        <p:spPr>
          <a:xfrm>
            <a:off x="864569" y="5596315"/>
            <a:ext cx="1044526" cy="938613"/>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MX" sz="1350" b="1" dirty="0">
                <a:solidFill>
                  <a:schemeClr val="tx1"/>
                </a:solidFill>
                <a:latin typeface="Agency FB" panose="020B0503020202020204" pitchFamily="34" charset="0"/>
              </a:rPr>
              <a:t>OFICIO DIRIGIDO A UGEL 04</a:t>
            </a:r>
            <a:endParaRPr lang="es-PE" sz="1350" b="1" dirty="0">
              <a:solidFill>
                <a:schemeClr val="tx1"/>
              </a:solidFill>
              <a:latin typeface="Agency FB" panose="020B0503020202020204" pitchFamily="34" charset="0"/>
            </a:endParaRPr>
          </a:p>
        </p:txBody>
      </p:sp>
      <p:sp>
        <p:nvSpPr>
          <p:cNvPr id="6" name="CuadroTexto 5">
            <a:extLst>
              <a:ext uri="{FF2B5EF4-FFF2-40B4-BE49-F238E27FC236}">
                <a16:creationId xmlns:a16="http://schemas.microsoft.com/office/drawing/2014/main" id="{5E9B5949-5489-434F-9B27-FAA153D92122}"/>
              </a:ext>
            </a:extLst>
          </p:cNvPr>
          <p:cNvSpPr txBox="1"/>
          <p:nvPr/>
        </p:nvSpPr>
        <p:spPr>
          <a:xfrm>
            <a:off x="2642277" y="5363939"/>
            <a:ext cx="3166763" cy="369332"/>
          </a:xfrm>
          <a:prstGeom prst="rect">
            <a:avLst/>
          </a:prstGeom>
          <a:noFill/>
        </p:spPr>
        <p:txBody>
          <a:bodyPr wrap="square">
            <a:spAutoFit/>
          </a:bodyPr>
          <a:lstStyle/>
          <a:p>
            <a:r>
              <a:rPr lang="es-PE" dirty="0">
                <a:solidFill>
                  <a:srgbClr val="337AB7"/>
                </a:solidFill>
                <a:latin typeface="Agency FB" panose="020B0503020202020204" pitchFamily="34" charset="0"/>
                <a:hlinkClick r:id="rId2"/>
              </a:rPr>
              <a:t>buzondecomunicaciones@ugel04.gob.pe</a:t>
            </a:r>
            <a:endParaRPr lang="es-PE" dirty="0"/>
          </a:p>
        </p:txBody>
      </p:sp>
      <p:sp>
        <p:nvSpPr>
          <p:cNvPr id="8" name="Flecha: a la derecha 7">
            <a:extLst>
              <a:ext uri="{FF2B5EF4-FFF2-40B4-BE49-F238E27FC236}">
                <a16:creationId xmlns:a16="http://schemas.microsoft.com/office/drawing/2014/main" id="{2B195813-5A06-4063-B2C0-5C9509143D69}"/>
              </a:ext>
            </a:extLst>
          </p:cNvPr>
          <p:cNvSpPr/>
          <p:nvPr/>
        </p:nvSpPr>
        <p:spPr>
          <a:xfrm>
            <a:off x="1883341" y="5309440"/>
            <a:ext cx="720080" cy="5100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9" name="Imagen 8">
            <a:extLst>
              <a:ext uri="{FF2B5EF4-FFF2-40B4-BE49-F238E27FC236}">
                <a16:creationId xmlns:a16="http://schemas.microsoft.com/office/drawing/2014/main" id="{8845E1CE-149C-4846-9100-A7097C15CF90}"/>
              </a:ext>
            </a:extLst>
          </p:cNvPr>
          <p:cNvPicPr>
            <a:picLocks noChangeAspect="1"/>
          </p:cNvPicPr>
          <p:nvPr/>
        </p:nvPicPr>
        <p:blipFill>
          <a:blip r:embed="rId3"/>
          <a:stretch>
            <a:fillRect/>
          </a:stretch>
        </p:blipFill>
        <p:spPr>
          <a:xfrm>
            <a:off x="6788638" y="4789166"/>
            <a:ext cx="1726712" cy="1894839"/>
          </a:xfrm>
          <a:prstGeom prst="rect">
            <a:avLst/>
          </a:prstGeom>
        </p:spPr>
      </p:pic>
      <p:sp>
        <p:nvSpPr>
          <p:cNvPr id="10" name="Flecha: a la derecha 9">
            <a:extLst>
              <a:ext uri="{FF2B5EF4-FFF2-40B4-BE49-F238E27FC236}">
                <a16:creationId xmlns:a16="http://schemas.microsoft.com/office/drawing/2014/main" id="{E6859711-EC1D-45EA-9A28-99BC7EA78078}"/>
              </a:ext>
            </a:extLst>
          </p:cNvPr>
          <p:cNvSpPr/>
          <p:nvPr/>
        </p:nvSpPr>
        <p:spPr>
          <a:xfrm>
            <a:off x="6024346" y="5409184"/>
            <a:ext cx="516235" cy="4102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grama de flujo: multidocumento 4"/>
          <p:cNvSpPr/>
          <p:nvPr/>
        </p:nvSpPr>
        <p:spPr>
          <a:xfrm>
            <a:off x="397116" y="2295131"/>
            <a:ext cx="1138203" cy="16096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6" name="Diagrama de flujo: multidocumento 5"/>
          <p:cNvSpPr/>
          <p:nvPr/>
        </p:nvSpPr>
        <p:spPr>
          <a:xfrm>
            <a:off x="228359" y="2699001"/>
            <a:ext cx="1138203" cy="16096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sp>
        <p:nvSpPr>
          <p:cNvPr id="7" name="Pergamino: vertical 6"/>
          <p:cNvSpPr/>
          <p:nvPr/>
        </p:nvSpPr>
        <p:spPr>
          <a:xfrm rot="10800000">
            <a:off x="37070" y="3239664"/>
            <a:ext cx="1138203" cy="1266092"/>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p>
        </p:txBody>
      </p:sp>
      <p:pic>
        <p:nvPicPr>
          <p:cNvPr id="9" name="Picture 4" descr="Pasos para realizar trámites utilizando la MPV - UGEL 04 - YouTub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9446" y="2367281"/>
            <a:ext cx="2117294" cy="1894838"/>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2040373" y="4355258"/>
            <a:ext cx="3166763" cy="369332"/>
          </a:xfrm>
          <a:prstGeom prst="rect">
            <a:avLst/>
          </a:prstGeom>
          <a:noFill/>
        </p:spPr>
        <p:txBody>
          <a:bodyPr wrap="square">
            <a:spAutoFit/>
          </a:bodyPr>
          <a:lstStyle/>
          <a:p>
            <a:r>
              <a:rPr lang="es-PE" dirty="0">
                <a:solidFill>
                  <a:srgbClr val="337AB7"/>
                </a:solidFill>
                <a:latin typeface="Agency FB" panose="020B0503020202020204" pitchFamily="34" charset="0"/>
                <a:hlinkClick r:id="rId3"/>
              </a:rPr>
              <a:t>buzondecomunicaciones@ugel04.gob.pe</a:t>
            </a:r>
            <a:endParaRPr lang="es-PE" dirty="0"/>
          </a:p>
        </p:txBody>
      </p:sp>
      <p:pic>
        <p:nvPicPr>
          <p:cNvPr id="14" name="Picture 6" descr="RESOLUCIÓN DIRECTORAL N° 2812-2018 QUE APRUEBA LOS FORMATOS PARA LA  PRESENTACIÓN DE SOLICITUD DE RECONOCIMIENTO DE CONEI – UGEL 04 T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01169" y="2312953"/>
            <a:ext cx="1466558" cy="1877624"/>
          </a:xfrm>
          <a:prstGeom prst="rect">
            <a:avLst/>
          </a:prstGeom>
          <a:noFill/>
          <a:extLst>
            <a:ext uri="{909E8E84-426E-40DD-AFC4-6F175D3DCCD1}">
              <a14:hiddenFill xmlns:a14="http://schemas.microsoft.com/office/drawing/2010/main">
                <a:solidFill>
                  <a:srgbClr val="FFFFFF"/>
                </a:solidFill>
              </a14:hiddenFill>
            </a:ext>
          </a:extLst>
        </p:spPr>
      </p:pic>
      <p:sp>
        <p:nvSpPr>
          <p:cNvPr id="15" name="Flecha: curvada hacia abajo 14"/>
          <p:cNvSpPr/>
          <p:nvPr/>
        </p:nvSpPr>
        <p:spPr>
          <a:xfrm>
            <a:off x="1466558" y="3439172"/>
            <a:ext cx="573816" cy="40092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solidFill>
                <a:schemeClr val="tx1"/>
              </a:solidFill>
            </a:endParaRPr>
          </a:p>
        </p:txBody>
      </p:sp>
      <p:sp>
        <p:nvSpPr>
          <p:cNvPr id="16" name="Flecha: curvada hacia abajo 15"/>
          <p:cNvSpPr/>
          <p:nvPr/>
        </p:nvSpPr>
        <p:spPr>
          <a:xfrm>
            <a:off x="4198033" y="1852052"/>
            <a:ext cx="1044526" cy="40092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solidFill>
                <a:schemeClr val="tx1"/>
              </a:solidFill>
            </a:endParaRPr>
          </a:p>
        </p:txBody>
      </p:sp>
      <p:sp>
        <p:nvSpPr>
          <p:cNvPr id="17" name="Flecha: curvada hacia abajo 16"/>
          <p:cNvSpPr/>
          <p:nvPr/>
        </p:nvSpPr>
        <p:spPr>
          <a:xfrm>
            <a:off x="7126865" y="1800269"/>
            <a:ext cx="1044526" cy="40092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350">
              <a:solidFill>
                <a:schemeClr val="tx1"/>
              </a:solidFill>
            </a:endParaRPr>
          </a:p>
        </p:txBody>
      </p:sp>
      <p:pic>
        <p:nvPicPr>
          <p:cNvPr id="18" name="Picture 10" descr="Elemento De Plantilla De Diseño De Signo De Número 1. Vector. Icono Blanco  En Círculo Rojo Sobre Fondo Blanco. Aislado. Ilustraciones Vectoriales,  Clip Art Vectorizado Libre De Derechos. Image 730818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84" y="2125361"/>
            <a:ext cx="349435" cy="34943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Elementos de diseño de señales número 2. vector. icono blanco en el círculo  rojo sobre fondo blanco. aislado. | CanSt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24083" y="4037244"/>
            <a:ext cx="329474" cy="3429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Número 3, señal, diseño, plantilla, element., vector., blanco, icono, en,  rojo, círculo, blanco, fondo., isolated. Clip Art | k45146458 | Fotosearch"/>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22523" y="2277265"/>
            <a:ext cx="334565" cy="3290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Número 4, formatos de archivo de imagen, texto, marca png | Klipartz"/>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flipV="1">
            <a:off x="7294550" y="2423286"/>
            <a:ext cx="470361" cy="238794"/>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2" descr="Trámites 2 - Conexión Minedu"/>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pic>
        <p:nvPicPr>
          <p:cNvPr id="3076" name="Picture 4" descr="Trámites 2 - Conexión Minedu"/>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7023" y="3560820"/>
            <a:ext cx="687998" cy="687998"/>
          </a:xfrm>
          <a:prstGeom prst="rect">
            <a:avLst/>
          </a:prstGeom>
          <a:noFill/>
          <a:extLst>
            <a:ext uri="{909E8E84-426E-40DD-AFC4-6F175D3DCCD1}">
              <a14:hiddenFill xmlns:a14="http://schemas.microsoft.com/office/drawing/2010/main">
                <a:solidFill>
                  <a:srgbClr val="FFFFFF"/>
                </a:solidFill>
              </a14:hiddenFill>
            </a:ext>
          </a:extLst>
        </p:spPr>
      </p:pic>
      <p:sp>
        <p:nvSpPr>
          <p:cNvPr id="23" name="AutoShape 6"/>
          <p:cNvSpPr>
            <a:spLocks noChangeAspect="1" noChangeArrowheads="1"/>
          </p:cNvSpPr>
          <p:nvPr/>
        </p:nvSpPr>
        <p:spPr bwMode="auto">
          <a:xfrm>
            <a:off x="4572000" y="34290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s-PE" sz="1350"/>
          </a:p>
        </p:txBody>
      </p:sp>
      <p:pic>
        <p:nvPicPr>
          <p:cNvPr id="25" name="Imagen 24"/>
          <p:cNvPicPr>
            <a:picLocks noChangeAspect="1"/>
          </p:cNvPicPr>
          <p:nvPr/>
        </p:nvPicPr>
        <p:blipFill>
          <a:blip r:embed="rId10"/>
          <a:stretch>
            <a:fillRect/>
          </a:stretch>
        </p:blipFill>
        <p:spPr>
          <a:xfrm>
            <a:off x="5425847" y="2413850"/>
            <a:ext cx="1726712" cy="1894839"/>
          </a:xfrm>
          <a:prstGeom prst="rect">
            <a:avLst/>
          </a:prstGeom>
        </p:spPr>
      </p:pic>
      <p:sp>
        <p:nvSpPr>
          <p:cNvPr id="26" name="CuadroTexto 25"/>
          <p:cNvSpPr txBox="1"/>
          <p:nvPr/>
        </p:nvSpPr>
        <p:spPr>
          <a:xfrm flipH="1">
            <a:off x="5258419" y="1894104"/>
            <a:ext cx="1877610" cy="553998"/>
          </a:xfrm>
          <a:prstGeom prst="rect">
            <a:avLst/>
          </a:prstGeom>
          <a:noFill/>
        </p:spPr>
        <p:txBody>
          <a:bodyPr wrap="square" rtlCol="0">
            <a:spAutoFit/>
          </a:bodyPr>
          <a:lstStyle/>
          <a:p>
            <a:pPr algn="ctr"/>
            <a:r>
              <a:rPr lang="es-MX" sz="1500" b="1" dirty="0">
                <a:effectLst>
                  <a:outerShdw blurRad="38100" dist="38100" dir="2700000" algn="tl">
                    <a:srgbClr val="000000">
                      <a:alpha val="43137"/>
                    </a:srgbClr>
                  </a:outerShdw>
                </a:effectLst>
                <a:latin typeface="Agency FB" panose="020B0503020202020204" pitchFamily="34" charset="0"/>
              </a:rPr>
              <a:t>Generar </a:t>
            </a:r>
            <a:r>
              <a:rPr lang="es-MX" sz="1500" b="1" dirty="0" err="1">
                <a:effectLst>
                  <a:outerShdw blurRad="38100" dist="38100" dir="2700000" algn="tl">
                    <a:srgbClr val="000000">
                      <a:alpha val="43137"/>
                    </a:srgbClr>
                  </a:outerShdw>
                </a:effectLst>
                <a:latin typeface="Agency FB" panose="020B0503020202020204" pitchFamily="34" charset="0"/>
              </a:rPr>
              <a:t>N°</a:t>
            </a:r>
            <a:r>
              <a:rPr lang="es-MX" sz="1500" b="1" dirty="0">
                <a:effectLst>
                  <a:outerShdw blurRad="38100" dist="38100" dir="2700000" algn="tl">
                    <a:srgbClr val="000000">
                      <a:alpha val="43137"/>
                    </a:srgbClr>
                  </a:outerShdw>
                </a:effectLst>
                <a:latin typeface="Agency FB" panose="020B0503020202020204" pitchFamily="34" charset="0"/>
              </a:rPr>
              <a:t> Expediente y Clave </a:t>
            </a:r>
            <a:endParaRPr lang="es-PE" sz="1500" b="1" dirty="0">
              <a:effectLst>
                <a:outerShdw blurRad="38100" dist="38100" dir="2700000" algn="tl">
                  <a:srgbClr val="000000">
                    <a:alpha val="43137"/>
                  </a:srgbClr>
                </a:outerShdw>
              </a:effectLst>
              <a:latin typeface="Agency FB" panose="020B0503020202020204" pitchFamily="34" charset="0"/>
            </a:endParaRPr>
          </a:p>
        </p:txBody>
      </p:sp>
      <p:sp>
        <p:nvSpPr>
          <p:cNvPr id="27" name="CuadroTexto 26"/>
          <p:cNvSpPr txBox="1"/>
          <p:nvPr/>
        </p:nvSpPr>
        <p:spPr>
          <a:xfrm>
            <a:off x="7642959" y="4501619"/>
            <a:ext cx="1466558" cy="1131079"/>
          </a:xfrm>
          <a:prstGeom prst="rect">
            <a:avLst/>
          </a:prstGeom>
          <a:noFill/>
        </p:spPr>
        <p:txBody>
          <a:bodyPr wrap="square" rtlCol="0">
            <a:spAutoFit/>
          </a:bodyPr>
          <a:lstStyle/>
          <a:p>
            <a:pPr algn="just"/>
            <a:r>
              <a:rPr lang="es-MX" sz="1350" b="1" dirty="0">
                <a:effectLst>
                  <a:outerShdw blurRad="38100" dist="38100" dir="2700000" algn="tl">
                    <a:srgbClr val="000000">
                      <a:alpha val="43137"/>
                    </a:srgbClr>
                  </a:outerShdw>
                </a:effectLst>
                <a:latin typeface="Agency FB" panose="020B0503020202020204" pitchFamily="34" charset="0"/>
              </a:rPr>
              <a:t>Transcurrido el plazo establecido , </a:t>
            </a:r>
            <a:r>
              <a:rPr lang="es-MX" sz="1350" b="1" dirty="0" err="1">
                <a:effectLst>
                  <a:outerShdw blurRad="38100" dist="38100" dir="2700000" algn="tl">
                    <a:srgbClr val="000000">
                      <a:alpha val="43137"/>
                    </a:srgbClr>
                  </a:outerShdw>
                </a:effectLst>
                <a:latin typeface="Agency FB" panose="020B0503020202020204" pitchFamily="34" charset="0"/>
              </a:rPr>
              <a:t>Ugel</a:t>
            </a:r>
            <a:r>
              <a:rPr lang="es-MX" sz="1350" b="1" dirty="0">
                <a:effectLst>
                  <a:outerShdw blurRad="38100" dist="38100" dir="2700000" algn="tl">
                    <a:srgbClr val="000000">
                      <a:alpha val="43137"/>
                    </a:srgbClr>
                  </a:outerShdw>
                </a:effectLst>
                <a:latin typeface="Agency FB" panose="020B0503020202020204" pitchFamily="34" charset="0"/>
              </a:rPr>
              <a:t> 04 expedirá la Resolución Directoral solicitada </a:t>
            </a:r>
            <a:endParaRPr lang="es-PE" sz="1350" b="1" dirty="0">
              <a:effectLst>
                <a:outerShdw blurRad="38100" dist="38100" dir="2700000" algn="tl">
                  <a:srgbClr val="000000">
                    <a:alpha val="43137"/>
                  </a:srgbClr>
                </a:outerShdw>
              </a:effectLst>
              <a:latin typeface="Agency FB" panose="020B0503020202020204" pitchFamily="34" charset="0"/>
            </a:endParaRPr>
          </a:p>
        </p:txBody>
      </p:sp>
      <p:cxnSp>
        <p:nvCxnSpPr>
          <p:cNvPr id="29" name="Conector recto de flecha 28"/>
          <p:cNvCxnSpPr/>
          <p:nvPr/>
        </p:nvCxnSpPr>
        <p:spPr>
          <a:xfrm>
            <a:off x="8292905" y="4037244"/>
            <a:ext cx="0" cy="3180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2896" y="4724047"/>
            <a:ext cx="2135126" cy="1338828"/>
          </a:xfrm>
          <a:prstGeom prst="rect">
            <a:avLst/>
          </a:prstGeom>
          <a:noFill/>
        </p:spPr>
        <p:txBody>
          <a:bodyPr wrap="square" rtlCol="0">
            <a:spAutoFit/>
          </a:bodyPr>
          <a:lstStyle/>
          <a:p>
            <a:pPr marL="257175" indent="-257175">
              <a:buFont typeface="+mj-lt"/>
              <a:buAutoNum type="arabicPeriod"/>
            </a:pPr>
            <a:r>
              <a:rPr lang="es-MX" sz="1350" b="1" dirty="0">
                <a:effectLst>
                  <a:outerShdw blurRad="38100" dist="38100" dir="2700000" algn="tl">
                    <a:srgbClr val="000000">
                      <a:alpha val="43137"/>
                    </a:srgbClr>
                  </a:outerShdw>
                </a:effectLst>
                <a:latin typeface="Agency FB" panose="020B0503020202020204" pitchFamily="34" charset="0"/>
              </a:rPr>
              <a:t>Oficio “Solicitud de Acreditación de Firmas “</a:t>
            </a:r>
          </a:p>
          <a:p>
            <a:pPr marL="257175" indent="-257175">
              <a:buFont typeface="+mj-lt"/>
              <a:buAutoNum type="arabicPeriod"/>
            </a:pPr>
            <a:r>
              <a:rPr lang="es-MX" sz="1350" b="1" dirty="0">
                <a:effectLst>
                  <a:outerShdw blurRad="38100" dist="38100" dir="2700000" algn="tl">
                    <a:srgbClr val="000000">
                      <a:alpha val="43137"/>
                    </a:srgbClr>
                  </a:outerShdw>
                </a:effectLst>
                <a:latin typeface="Agency FB" panose="020B0503020202020204" pitchFamily="34" charset="0"/>
              </a:rPr>
              <a:t>Requisitos Solicitados escaneados </a:t>
            </a:r>
          </a:p>
          <a:p>
            <a:pPr marL="257175" indent="-257175">
              <a:buFont typeface="+mj-lt"/>
              <a:buAutoNum type="arabicPeriod"/>
            </a:pPr>
            <a:r>
              <a:rPr lang="es-MX" sz="1350" b="1" dirty="0">
                <a:effectLst>
                  <a:outerShdw blurRad="38100" dist="38100" dir="2700000" algn="tl">
                    <a:srgbClr val="000000">
                      <a:alpha val="43137"/>
                    </a:srgbClr>
                  </a:outerShdw>
                </a:effectLst>
                <a:latin typeface="Agency FB" panose="020B0503020202020204" pitchFamily="34" charset="0"/>
              </a:rPr>
              <a:t>Formato PDF( Solo 1 archivo)</a:t>
            </a:r>
          </a:p>
          <a:p>
            <a:pPr marL="257175" indent="-257175">
              <a:buFont typeface="+mj-lt"/>
              <a:buAutoNum type="arabicPeriod"/>
            </a:pPr>
            <a:r>
              <a:rPr lang="es-MX" sz="1350" b="1" dirty="0">
                <a:effectLst>
                  <a:outerShdw blurRad="38100" dist="38100" dir="2700000" algn="tl">
                    <a:srgbClr val="000000">
                      <a:alpha val="43137"/>
                    </a:srgbClr>
                  </a:outerShdw>
                </a:effectLst>
                <a:latin typeface="Agency FB" panose="020B0503020202020204" pitchFamily="34" charset="0"/>
              </a:rPr>
              <a:t>Foliado</a:t>
            </a:r>
            <a:endParaRPr lang="es-PE" sz="1350" b="1" dirty="0">
              <a:effectLst>
                <a:outerShdw blurRad="38100" dist="38100" dir="2700000" algn="tl">
                  <a:srgbClr val="000000">
                    <a:alpha val="43137"/>
                  </a:srgbClr>
                </a:outerShdw>
              </a:effectLst>
              <a:latin typeface="Agency FB" panose="020B0503020202020204" pitchFamily="34" charset="0"/>
            </a:endParaRPr>
          </a:p>
        </p:txBody>
      </p:sp>
      <p:sp>
        <p:nvSpPr>
          <p:cNvPr id="32" name="Título 1"/>
          <p:cNvSpPr>
            <a:spLocks noGrp="1"/>
          </p:cNvSpPr>
          <p:nvPr>
            <p:ph type="title"/>
          </p:nvPr>
        </p:nvSpPr>
        <p:spPr>
          <a:xfrm>
            <a:off x="628650" y="1011999"/>
            <a:ext cx="7886700" cy="994172"/>
          </a:xfrm>
        </p:spPr>
        <p:txBody>
          <a:bodyPr>
            <a:normAutofit/>
          </a:bodyPr>
          <a:lstStyle/>
          <a:p>
            <a:pPr algn="ctr"/>
            <a:r>
              <a:rPr lang="es-MX" sz="2400" b="1" dirty="0">
                <a:solidFill>
                  <a:srgbClr val="FF0000"/>
                </a:solidFill>
                <a:latin typeface="Agency FB" panose="020B0503020202020204" pitchFamily="34" charset="0"/>
              </a:rPr>
              <a:t>Pasos  para Solicitar Acreditación de Firmas </a:t>
            </a:r>
            <a:endParaRPr lang="es-PE" sz="2400" b="1" dirty="0">
              <a:solidFill>
                <a:srgbClr val="FF0000"/>
              </a:solidFill>
              <a:latin typeface="Agency FB" panose="020B0503020202020204" pitchFamily="34" charset="0"/>
            </a:endParaRPr>
          </a:p>
        </p:txBody>
      </p:sp>
      <p:sp>
        <p:nvSpPr>
          <p:cNvPr id="35" name="CuadroTexto 34"/>
          <p:cNvSpPr txBox="1"/>
          <p:nvPr/>
        </p:nvSpPr>
        <p:spPr>
          <a:xfrm>
            <a:off x="5446702" y="4480231"/>
            <a:ext cx="1703438" cy="1546577"/>
          </a:xfrm>
          <a:prstGeom prst="rect">
            <a:avLst/>
          </a:prstGeom>
          <a:noFill/>
        </p:spPr>
        <p:txBody>
          <a:bodyPr wrap="square" rtlCol="0">
            <a:spAutoFit/>
          </a:bodyPr>
          <a:lstStyle/>
          <a:p>
            <a:pPr algn="just"/>
            <a:r>
              <a:rPr lang="es-MX" sz="1350" b="1" dirty="0">
                <a:solidFill>
                  <a:srgbClr val="333333"/>
                </a:solidFill>
                <a:effectLst>
                  <a:outerShdw blurRad="38100" dist="38100" dir="2700000" algn="tl">
                    <a:srgbClr val="000000">
                      <a:alpha val="43137"/>
                    </a:srgbClr>
                  </a:outerShdw>
                </a:effectLst>
                <a:latin typeface="Agency FB" panose="020B0503020202020204" pitchFamily="34" charset="0"/>
              </a:rPr>
              <a:t>Una vez recibido la solicitud en Mesa de Partes, se remitirá el número de EXPEDIENTE Y CLAVE  para que pueda hacer el seguimiento de su expediente</a:t>
            </a:r>
            <a:endParaRPr lang="es-PE" sz="1350" b="1" dirty="0">
              <a:effectLst>
                <a:outerShdw blurRad="38100" dist="38100" dir="2700000" algn="tl">
                  <a:srgbClr val="000000">
                    <a:alpha val="43137"/>
                  </a:srgbClr>
                </a:outerShdw>
              </a:effectLst>
              <a:latin typeface="Agency FB" panose="020B0503020202020204" pitchFamily="34" charset="0"/>
            </a:endParaRPr>
          </a:p>
        </p:txBody>
      </p:sp>
      <p:cxnSp>
        <p:nvCxnSpPr>
          <p:cNvPr id="36" name="Conector recto de flecha 35"/>
          <p:cNvCxnSpPr/>
          <p:nvPr/>
        </p:nvCxnSpPr>
        <p:spPr>
          <a:xfrm>
            <a:off x="6197224" y="4308688"/>
            <a:ext cx="0" cy="3180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82133" y="457201"/>
            <a:ext cx="7704667" cy="1243607"/>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s-MX" dirty="0">
                <a:ln w="0"/>
                <a:solidFill>
                  <a:schemeClr val="tx1"/>
                </a:solidFill>
                <a:effectLst>
                  <a:outerShdw blurRad="38100" dist="19050" dir="2700000" algn="tl" rotWithShape="0">
                    <a:schemeClr val="dk1">
                      <a:alpha val="40000"/>
                    </a:schemeClr>
                  </a:outerShdw>
                </a:effectLst>
              </a:rPr>
              <a:t>Requisitos Acreditación de Firmas en el Banco Nación </a:t>
            </a:r>
            <a:endParaRPr lang="es-PE" dirty="0">
              <a:ln w="0"/>
              <a:solidFill>
                <a:schemeClr val="tx1"/>
              </a:solidFill>
              <a:effectLst>
                <a:outerShdw blurRad="38100" dist="19050" dir="2700000" algn="tl" rotWithShape="0">
                  <a:schemeClr val="dk1">
                    <a:alpha val="40000"/>
                  </a:schemeClr>
                </a:outerShdw>
              </a:effectLst>
            </a:endParaRPr>
          </a:p>
        </p:txBody>
      </p:sp>
      <p:sp>
        <p:nvSpPr>
          <p:cNvPr id="3" name="Marcador de contenido 2"/>
          <p:cNvSpPr>
            <a:spLocks noGrp="1"/>
          </p:cNvSpPr>
          <p:nvPr>
            <p:ph idx="1"/>
          </p:nvPr>
        </p:nvSpPr>
        <p:spPr>
          <a:xfrm>
            <a:off x="734157" y="2204865"/>
            <a:ext cx="7886700" cy="4195934"/>
          </a:xfrm>
        </p:spPr>
        <p:txBody>
          <a:bodyPr>
            <a:normAutofit/>
          </a:bodyPr>
          <a:lstStyle/>
          <a:p>
            <a:pPr marL="257175" indent="-257175" algn="just">
              <a:lnSpc>
                <a:spcPct val="107000"/>
              </a:lnSpc>
              <a:spcBef>
                <a:spcPts val="900"/>
              </a:spcBef>
              <a:spcAft>
                <a:spcPts val="225"/>
              </a:spcAft>
              <a:buFont typeface="Wingdings" panose="05000000000000000000" pitchFamily="2" charset="2"/>
              <a:buChar char=""/>
              <a:tabLst>
                <a:tab pos="200025" algn="l"/>
              </a:tabLst>
            </a:pPr>
            <a:r>
              <a:rPr lang="es-ES" sz="1800" dirty="0">
                <a:effectLst/>
                <a:latin typeface="Arial Narrow" panose="020B0606020202030204" pitchFamily="34" charset="0"/>
                <a:ea typeface="Calibri" panose="020F0502020204030204" pitchFamily="34" charset="0"/>
                <a:cs typeface="Arial" panose="020B0604020202020204" pitchFamily="34" charset="0"/>
              </a:rPr>
              <a:t>Resolución Directoral de Conformación del Comité de Gestión de Condiciones Operativas para el año 2022. </a:t>
            </a:r>
          </a:p>
          <a:p>
            <a:pPr marL="257175" indent="-257175" algn="just">
              <a:lnSpc>
                <a:spcPct val="107000"/>
              </a:lnSpc>
              <a:spcBef>
                <a:spcPts val="900"/>
              </a:spcBef>
              <a:spcAft>
                <a:spcPts val="225"/>
              </a:spcAft>
              <a:buFont typeface="Wingdings" panose="05000000000000000000" pitchFamily="2" charset="2"/>
              <a:buChar char=""/>
              <a:tabLst>
                <a:tab pos="200025" algn="l"/>
              </a:tabLst>
            </a:pPr>
            <a:r>
              <a:rPr lang="es-ES" sz="1800" dirty="0">
                <a:effectLst/>
                <a:latin typeface="Arial Narrow" panose="020B0606020202030204" pitchFamily="34" charset="0"/>
                <a:ea typeface="Calibri" panose="020F0502020204030204" pitchFamily="34" charset="0"/>
                <a:cs typeface="Arial" panose="020B0604020202020204" pitchFamily="34" charset="0"/>
              </a:rPr>
              <a:t>Resolución Directoral  de Designación de </a:t>
            </a:r>
            <a:r>
              <a:rPr lang="es-ES" sz="1800" dirty="0">
                <a:effectLst/>
                <a:latin typeface="Arial Narrow" panose="020B0606020202030204" pitchFamily="34" charset="0"/>
                <a:ea typeface="Calibri" panose="020F0502020204030204" pitchFamily="34" charset="0"/>
                <a:cs typeface="Times New Roman" panose="02020603050405020304" pitchFamily="18" charset="0"/>
              </a:rPr>
              <a:t>los responsables que tendrán a su cargo el desarrollo de la actividad generadora de Recursos Propios se haga a través de una Resolución directoral de la I.E</a:t>
            </a:r>
            <a:endParaRPr lang="es-ES" sz="1800" dirty="0">
              <a:effectLst/>
              <a:latin typeface="Arial Narrow" panose="020B0606020202030204" pitchFamily="34" charset="0"/>
              <a:ea typeface="Calibri" panose="020F0502020204030204" pitchFamily="34" charset="0"/>
              <a:cs typeface="Arial" panose="020B0604020202020204" pitchFamily="34" charset="0"/>
            </a:endParaRPr>
          </a:p>
          <a:p>
            <a:pPr marL="257175" indent="-257175" algn="just">
              <a:lnSpc>
                <a:spcPct val="107000"/>
              </a:lnSpc>
              <a:spcBef>
                <a:spcPts val="900"/>
              </a:spcBef>
              <a:spcAft>
                <a:spcPts val="225"/>
              </a:spcAft>
              <a:buFont typeface="Wingdings" panose="05000000000000000000" pitchFamily="2" charset="2"/>
              <a:buChar char=""/>
              <a:tabLst>
                <a:tab pos="200025" algn="l"/>
              </a:tabLst>
            </a:pPr>
            <a:r>
              <a:rPr lang="en-US" sz="1800" dirty="0">
                <a:latin typeface="Arial Narrow" panose="020B0606020202030204" pitchFamily="34" charset="0"/>
                <a:cs typeface="Arial" panose="020B0604020202020204" pitchFamily="34" charset="0"/>
              </a:rPr>
              <a:t>Copia de RD de designación del director de la Institución Educativa. (actualizada) </a:t>
            </a:r>
            <a:endParaRPr lang="es-PE" sz="1800" dirty="0">
              <a:latin typeface="Arial Narrow" panose="020B0606020202030204" pitchFamily="34" charset="0"/>
              <a:cs typeface="Arial" panose="020B0604020202020204" pitchFamily="34" charset="0"/>
            </a:endParaRPr>
          </a:p>
          <a:p>
            <a:pPr marL="257175" indent="-257175" algn="just">
              <a:lnSpc>
                <a:spcPct val="107000"/>
              </a:lnSpc>
              <a:spcBef>
                <a:spcPts val="900"/>
              </a:spcBef>
              <a:spcAft>
                <a:spcPts val="225"/>
              </a:spcAft>
              <a:buFont typeface="Wingdings" panose="05000000000000000000" pitchFamily="2" charset="2"/>
              <a:buChar char=""/>
              <a:tabLst>
                <a:tab pos="200025" algn="l"/>
              </a:tabLst>
            </a:pPr>
            <a:r>
              <a:rPr lang="en-US" sz="1800" dirty="0">
                <a:latin typeface="Arial Narrow" panose="020B0606020202030204" pitchFamily="34" charset="0"/>
                <a:cs typeface="Arial" panose="020B0604020202020204" pitchFamily="34" charset="0"/>
              </a:rPr>
              <a:t>RD de apertura de cuenta del 20</a:t>
            </a:r>
            <a:r>
              <a:rPr lang="es-PE" sz="1800" dirty="0">
                <a:latin typeface="Arial Narrow" panose="020B0606020202030204" pitchFamily="34" charset="0"/>
                <a:cs typeface="Arial" panose="020B0604020202020204" pitchFamily="34" charset="0"/>
              </a:rPr>
              <a:t>19, 2020 o 2021. </a:t>
            </a:r>
          </a:p>
          <a:p>
            <a:pPr marL="257175" indent="-257175" algn="just">
              <a:lnSpc>
                <a:spcPct val="107000"/>
              </a:lnSpc>
              <a:spcBef>
                <a:spcPts val="900"/>
              </a:spcBef>
              <a:spcAft>
                <a:spcPts val="225"/>
              </a:spcAft>
              <a:buFont typeface="Wingdings" panose="05000000000000000000" pitchFamily="2" charset="2"/>
              <a:buChar char=""/>
              <a:tabLst>
                <a:tab pos="200025" algn="l"/>
              </a:tabLst>
            </a:pPr>
            <a:r>
              <a:rPr lang="en-US" sz="1800" dirty="0">
                <a:latin typeface="Arial Narrow" panose="020B0606020202030204" pitchFamily="34" charset="0"/>
                <a:cs typeface="Arial" panose="020B0604020202020204" pitchFamily="34" charset="0"/>
              </a:rPr>
              <a:t>Copia de DNI</a:t>
            </a:r>
            <a:r>
              <a:rPr lang="es-PE" sz="1800" dirty="0">
                <a:latin typeface="Arial Narrow" panose="020B0606020202030204" pitchFamily="34" charset="0"/>
                <a:cs typeface="Arial" panose="020B0604020202020204" pitchFamily="34" charset="0"/>
              </a:rPr>
              <a:t> de los miembros del CGRP (</a:t>
            </a:r>
            <a:r>
              <a:rPr lang="en-US" sz="1800" dirty="0">
                <a:latin typeface="Arial Narrow" panose="020B0606020202030204" pitchFamily="34" charset="0"/>
                <a:cs typeface="Arial" panose="020B0604020202020204" pitchFamily="34" charset="0"/>
              </a:rPr>
              <a:t>director</a:t>
            </a:r>
            <a:r>
              <a:rPr lang="es-PE" sz="1800" dirty="0">
                <a:latin typeface="Arial Narrow" panose="020B0606020202030204" pitchFamily="34" charset="0"/>
                <a:cs typeface="Arial" panose="020B0604020202020204" pitchFamily="34" charset="0"/>
              </a:rPr>
              <a:t> y </a:t>
            </a:r>
            <a:r>
              <a:rPr lang="en-US" sz="1800" dirty="0">
                <a:latin typeface="Arial Narrow" panose="020B0606020202030204" pitchFamily="34" charset="0"/>
                <a:cs typeface="Arial" panose="020B0604020202020204" pitchFamily="34" charset="0"/>
              </a:rPr>
              <a:t>tesorero</a:t>
            </a:r>
            <a:r>
              <a:rPr lang="es-PE" sz="1800" dirty="0">
                <a:latin typeface="Arial Narrow" panose="020B0606020202030204" pitchFamily="34" charset="0"/>
                <a:cs typeface="Arial" panose="020B0604020202020204" pitchFamily="34" charset="0"/>
              </a:rPr>
              <a:t>)</a:t>
            </a:r>
          </a:p>
          <a:p>
            <a:pPr marL="257175" indent="-257175" algn="just">
              <a:lnSpc>
                <a:spcPct val="107000"/>
              </a:lnSpc>
              <a:spcBef>
                <a:spcPts val="900"/>
              </a:spcBef>
              <a:spcAft>
                <a:spcPts val="225"/>
              </a:spcAft>
              <a:buFont typeface="Wingdings" panose="05000000000000000000" pitchFamily="2" charset="2"/>
              <a:buChar char=""/>
              <a:tabLst>
                <a:tab pos="200025" algn="l"/>
              </a:tabLst>
            </a:pPr>
            <a:r>
              <a:rPr lang="es-PE" sz="1800" dirty="0">
                <a:latin typeface="Arial Narrow" panose="020B0606020202030204" pitchFamily="34" charset="0"/>
                <a:cs typeface="Arial" panose="020B0604020202020204" pitchFamily="34" charset="0"/>
              </a:rPr>
              <a:t>Número de Expediente generado para  la Conformación de Comité de Recursos Propios (Buzón de Comunicaciones )</a:t>
            </a:r>
          </a:p>
          <a:p>
            <a:pPr marL="0" indent="0">
              <a:buNone/>
            </a:pPr>
            <a:endParaRPr lang="es-PE" dirty="0"/>
          </a:p>
        </p:txBody>
      </p:sp>
      <p:pic>
        <p:nvPicPr>
          <p:cNvPr id="4" name="Picture 2">
            <a:extLst>
              <a:ext uri="{FF2B5EF4-FFF2-40B4-BE49-F238E27FC236}">
                <a16:creationId xmlns:a16="http://schemas.microsoft.com/office/drawing/2014/main" id="{3358502A-D380-40FF-BD6F-2D74B8631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419100"/>
            <a:ext cx="8712969" cy="596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4 Marcador de contenido"/>
          <p:cNvSpPr txBox="1"/>
          <p:nvPr/>
        </p:nvSpPr>
        <p:spPr>
          <a:xfrm>
            <a:off x="-25759" y="26473"/>
            <a:ext cx="9144000" cy="766812"/>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ES_tradnl" sz="3600" b="1" kern="0" dirty="0">
                <a:ln w="0"/>
                <a:solidFill>
                  <a:schemeClr val="tx1"/>
                </a:solidFill>
                <a:effectLst>
                  <a:outerShdw blurRad="38100" dist="19050" dir="2700000" algn="tl" rotWithShape="0">
                    <a:schemeClr val="dk1">
                      <a:alpha val="40000"/>
                    </a:schemeClr>
                  </a:outerShdw>
                </a:effectLst>
              </a:rPr>
              <a:t>LIBRO CAJA</a:t>
            </a:r>
          </a:p>
          <a:p>
            <a:pPr marL="342900" indent="-342900" fontAlgn="auto">
              <a:spcBef>
                <a:spcPct val="20000"/>
              </a:spcBef>
              <a:spcAft>
                <a:spcPts val="0"/>
              </a:spcAft>
              <a:buFont typeface="Wingdings" panose="05000000000000000000" pitchFamily="2" charset="2"/>
              <a:buChar char="v"/>
              <a:defRPr/>
            </a:pPr>
            <a:endParaRPr lang="es-ES_tradnl" sz="1600" kern="0" dirty="0"/>
          </a:p>
          <a:p>
            <a:pPr marL="342900" indent="-342900" fontAlgn="auto">
              <a:spcBef>
                <a:spcPct val="20000"/>
              </a:spcBef>
              <a:spcAft>
                <a:spcPts val="0"/>
              </a:spcAft>
              <a:buFont typeface="Wingdings" panose="05000000000000000000" pitchFamily="2" charset="2"/>
              <a:buNone/>
              <a:defRPr/>
            </a:pPr>
            <a:endParaRPr lang="es-ES_tradnl" sz="1600" kern="0" dirty="0"/>
          </a:p>
          <a:p>
            <a:pPr marL="342900" indent="-342900" fontAlgn="auto">
              <a:spcBef>
                <a:spcPct val="20000"/>
              </a:spcBef>
              <a:spcAft>
                <a:spcPts val="0"/>
              </a:spcAft>
              <a:defRPr/>
            </a:pPr>
            <a:r>
              <a:rPr lang="es-ES_tradnl" sz="3600" kern="0" dirty="0">
                <a:solidFill>
                  <a:srgbClr val="0000FF"/>
                </a:solidFill>
                <a:latin typeface="+mn-lt"/>
                <a:cs typeface="+mn-cs"/>
              </a:rPr>
              <a:t> </a:t>
            </a:r>
            <a:endParaRPr lang="es-PE" sz="3200" kern="0" dirty="0">
              <a:solidFill>
                <a:srgbClr val="FF0000"/>
              </a:solidFill>
              <a:latin typeface="Arial Black" panose="020B0A04020102020204" pitchFamily="34" charset="0"/>
              <a:cs typeface="+mn-cs"/>
            </a:endParaRPr>
          </a:p>
        </p:txBody>
      </p:sp>
      <p:sp>
        <p:nvSpPr>
          <p:cNvPr id="11" name="Rectángulo 10"/>
          <p:cNvSpPr/>
          <p:nvPr/>
        </p:nvSpPr>
        <p:spPr>
          <a:xfrm>
            <a:off x="261257" y="1268760"/>
            <a:ext cx="8856984" cy="4754507"/>
          </a:xfrm>
          <a:prstGeom prst="rect">
            <a:avLst/>
          </a:prstGeom>
          <a:solidFill>
            <a:schemeClr val="bg1"/>
          </a:solidFill>
          <a:ln>
            <a:solidFill>
              <a:srgbClr val="C00000"/>
            </a:solidFill>
          </a:ln>
        </p:spPr>
        <p:txBody>
          <a:bodyPr wrap="square">
            <a:spAutoFit/>
          </a:bodyPr>
          <a:lstStyle/>
          <a:p>
            <a:pPr lvl="0" algn="just" fontAlgn="base">
              <a:lnSpc>
                <a:spcPct val="80000"/>
              </a:lnSpc>
              <a:spcBef>
                <a:spcPct val="20000"/>
              </a:spcBef>
              <a:spcAft>
                <a:spcPct val="0"/>
              </a:spcAft>
              <a:buClr>
                <a:srgbClr val="0BD0D9"/>
              </a:buClr>
              <a:buSzPct val="95000"/>
            </a:pPr>
            <a:r>
              <a:rPr lang="es-PE" sz="2800">
                <a:solidFill>
                  <a:prstClr val="black"/>
                </a:solidFill>
                <a:latin typeface="Constantia" panose="02030602050306030303"/>
              </a:rPr>
              <a:t>Es un libro contable que se utiliza para llevar un registro en el cual se anotan los ingresos y salidas de dinero, los mismos que deberán ser debidamente justificados con los comprobantes de pago, como facturas, boletas, recibos por honorarios electrónicos tickets y otros documentos autorizados por SUNAT o documentos autorizados que sustenten las operaciones realizadas. </a:t>
            </a:r>
          </a:p>
          <a:p>
            <a:pPr marL="273050" lvl="0" indent="-273050" algn="just" fontAlgn="base">
              <a:lnSpc>
                <a:spcPct val="80000"/>
              </a:lnSpc>
              <a:spcBef>
                <a:spcPct val="20000"/>
              </a:spcBef>
              <a:spcAft>
                <a:spcPct val="0"/>
              </a:spcAft>
              <a:buClr>
                <a:srgbClr val="0BD0D9"/>
              </a:buClr>
              <a:buSzPct val="95000"/>
              <a:buFont typeface="Wingdings 2" panose="05020102010507070707" pitchFamily="18" charset="2"/>
              <a:buChar char=""/>
            </a:pPr>
            <a:endParaRPr lang="es-PE" sz="2800">
              <a:solidFill>
                <a:prstClr val="black"/>
              </a:solidFill>
              <a:latin typeface="Constantia" panose="02030602050306030303"/>
            </a:endParaRPr>
          </a:p>
          <a:p>
            <a:pPr lvl="0" algn="just" fontAlgn="base">
              <a:lnSpc>
                <a:spcPct val="80000"/>
              </a:lnSpc>
              <a:spcBef>
                <a:spcPct val="20000"/>
              </a:spcBef>
              <a:spcAft>
                <a:spcPct val="0"/>
              </a:spcAft>
              <a:buClr>
                <a:srgbClr val="0BD0D9"/>
              </a:buClr>
              <a:buSzPct val="95000"/>
            </a:pPr>
            <a:r>
              <a:rPr lang="es-MX" sz="2800">
                <a:solidFill>
                  <a:prstClr val="black"/>
                </a:solidFill>
                <a:latin typeface="Constantia" panose="02030602050306030303"/>
              </a:rPr>
              <a:t>El Libro Caja debe ser legalizado previamente ante un Notario  Público y en su ausencia lo hará Juez de Paz o la máxima autoridad de la localidad, posteriormente será firmada por el o los responsables del manejo de las cuentas. </a:t>
            </a:r>
            <a:r>
              <a:rPr lang="es-ES" sz="2800">
                <a:solidFill>
                  <a:prstClr val="black"/>
                </a:solidFill>
                <a:latin typeface="Constantia" panose="02030602050306030303"/>
              </a:rPr>
              <a:t>   </a:t>
            </a:r>
            <a:endParaRPr lang="es-ES" sz="2800" dirty="0">
              <a:solidFill>
                <a:prstClr val="black"/>
              </a:solidFill>
              <a:latin typeface="Constantia" panose="02030602050306030303"/>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4 Marcador de contenido"/>
          <p:cNvSpPr txBox="1"/>
          <p:nvPr/>
        </p:nvSpPr>
        <p:spPr>
          <a:xfrm>
            <a:off x="-25759" y="116632"/>
            <a:ext cx="9144000" cy="1353229"/>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PE" sz="3600" b="1" kern="0" dirty="0">
                <a:ln w="0"/>
                <a:effectLst>
                  <a:outerShdw blurRad="38100" dist="19050" dir="2700000" algn="tl" rotWithShape="0">
                    <a:schemeClr val="dk1">
                      <a:alpha val="40000"/>
                    </a:schemeClr>
                  </a:outerShdw>
                </a:effectLst>
              </a:rPr>
              <a:t>REGISTROS DE LOS INGRESOS Y EGRESOS EN EL LIBRO CAJA</a:t>
            </a:r>
            <a:endParaRPr lang="es-ES_tradnl" sz="1600" b="1" kern="0" dirty="0">
              <a:ln w="0"/>
              <a:effectLst>
                <a:outerShdw blurRad="38100" dist="19050" dir="2700000" algn="tl" rotWithShape="0">
                  <a:schemeClr val="dk1">
                    <a:alpha val="40000"/>
                  </a:schemeClr>
                </a:outerShdw>
              </a:effectLst>
            </a:endParaRPr>
          </a:p>
          <a:p>
            <a:pPr marL="342900" indent="-342900" fontAlgn="auto">
              <a:spcBef>
                <a:spcPct val="20000"/>
              </a:spcBef>
              <a:spcAft>
                <a:spcPts val="0"/>
              </a:spcAft>
              <a:buFont typeface="Wingdings" panose="05000000000000000000" pitchFamily="2" charset="2"/>
              <a:buNone/>
              <a:defRPr/>
            </a:pPr>
            <a:endParaRPr lang="es-ES_tradnl" sz="1600" kern="0" dirty="0"/>
          </a:p>
          <a:p>
            <a:pPr marL="342900" indent="-342900" fontAlgn="auto">
              <a:spcBef>
                <a:spcPct val="20000"/>
              </a:spcBef>
              <a:spcAft>
                <a:spcPts val="0"/>
              </a:spcAft>
              <a:defRPr/>
            </a:pPr>
            <a:r>
              <a:rPr lang="es-ES_tradnl" sz="3600" kern="0" dirty="0">
                <a:solidFill>
                  <a:srgbClr val="0000FF"/>
                </a:solidFill>
                <a:latin typeface="+mn-lt"/>
                <a:cs typeface="+mn-cs"/>
              </a:rPr>
              <a:t> </a:t>
            </a:r>
            <a:endParaRPr lang="es-PE" sz="3200" kern="0" dirty="0">
              <a:solidFill>
                <a:srgbClr val="FF0000"/>
              </a:solidFill>
              <a:latin typeface="Arial Black" panose="020B0A04020102020204" pitchFamily="34" charset="0"/>
              <a:cs typeface="+mn-cs"/>
            </a:endParaRPr>
          </a:p>
        </p:txBody>
      </p:sp>
      <p:sp>
        <p:nvSpPr>
          <p:cNvPr id="11" name="Rectángulo 10"/>
          <p:cNvSpPr/>
          <p:nvPr/>
        </p:nvSpPr>
        <p:spPr>
          <a:xfrm>
            <a:off x="261257" y="1628800"/>
            <a:ext cx="8856984" cy="4524315"/>
          </a:xfrm>
          <a:prstGeom prst="rect">
            <a:avLst/>
          </a:prstGeom>
          <a:solidFill>
            <a:schemeClr val="bg1"/>
          </a:solidFill>
          <a:ln>
            <a:solidFill>
              <a:srgbClr val="C00000"/>
            </a:solidFill>
          </a:ln>
        </p:spPr>
        <p:txBody>
          <a:bodyPr wrap="square">
            <a:spAutoFit/>
          </a:bodyPr>
          <a:lstStyle/>
          <a:p>
            <a:pPr marL="533400" lvl="0" indent="-533400" algn="just" fontAlgn="base">
              <a:spcBef>
                <a:spcPct val="20000"/>
              </a:spcBef>
              <a:spcAft>
                <a:spcPct val="0"/>
              </a:spcAft>
              <a:buClr>
                <a:srgbClr val="0BD0D9"/>
              </a:buClr>
              <a:buSzPct val="95000"/>
            </a:pPr>
            <a:r>
              <a:rPr lang="es-ES" sz="2400" dirty="0">
                <a:solidFill>
                  <a:prstClr val="black"/>
                </a:solidFill>
                <a:latin typeface="Constantia" panose="02030602050306030303"/>
              </a:rPr>
              <a:t>El Libro Caja esta dividido en dos partes: Ingresos (el Debe) y</a:t>
            </a:r>
          </a:p>
          <a:p>
            <a:pPr marL="533400" lvl="0" indent="-533400" algn="just" fontAlgn="base">
              <a:spcBef>
                <a:spcPct val="20000"/>
              </a:spcBef>
              <a:spcAft>
                <a:spcPct val="0"/>
              </a:spcAft>
              <a:buClr>
                <a:srgbClr val="0BD0D9"/>
              </a:buClr>
              <a:buSzPct val="95000"/>
            </a:pPr>
            <a:r>
              <a:rPr lang="es-ES" sz="2400" dirty="0">
                <a:solidFill>
                  <a:prstClr val="black"/>
                </a:solidFill>
                <a:latin typeface="Constantia" panose="02030602050306030303"/>
              </a:rPr>
              <a:t>Egresos (el Haber);  </a:t>
            </a:r>
          </a:p>
          <a:p>
            <a:pPr lvl="0" algn="just" fontAlgn="base">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spcBef>
                <a:spcPct val="20000"/>
              </a:spcBef>
              <a:spcAft>
                <a:spcPct val="0"/>
              </a:spcAft>
              <a:buClr>
                <a:srgbClr val="0BD0D9"/>
              </a:buClr>
              <a:buSzPct val="95000"/>
            </a:pPr>
            <a:r>
              <a:rPr lang="es-PE" sz="2400" dirty="0">
                <a:solidFill>
                  <a:prstClr val="black"/>
                </a:solidFill>
                <a:latin typeface="Constantia" panose="02030602050306030303"/>
              </a:rPr>
              <a:t>En el  DEBE se deberá registrar de manera correlativa los ingresos del dinero y sus documentos fuentes son los recibos de ingresos, </a:t>
            </a:r>
            <a:r>
              <a:rPr lang="es-PE" sz="2400" dirty="0" err="1">
                <a:solidFill>
                  <a:prstClr val="black"/>
                </a:solidFill>
                <a:latin typeface="Constantia" panose="02030602050306030303"/>
              </a:rPr>
              <a:t>baucher</a:t>
            </a:r>
            <a:r>
              <a:rPr lang="es-PE" sz="2400" dirty="0">
                <a:solidFill>
                  <a:prstClr val="black"/>
                </a:solidFill>
                <a:latin typeface="Constantia" panose="02030602050306030303"/>
              </a:rPr>
              <a:t> de depósitos y actas de donaciones. </a:t>
            </a:r>
          </a:p>
          <a:p>
            <a:pPr lvl="0" algn="just" fontAlgn="base">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spcBef>
                <a:spcPct val="20000"/>
              </a:spcBef>
              <a:spcAft>
                <a:spcPct val="0"/>
              </a:spcAft>
              <a:buClr>
                <a:srgbClr val="0BD0D9"/>
              </a:buClr>
              <a:buSzPct val="95000"/>
            </a:pPr>
            <a:r>
              <a:rPr lang="es-PE" sz="2400" dirty="0">
                <a:solidFill>
                  <a:prstClr val="black"/>
                </a:solidFill>
                <a:latin typeface="Constantia" panose="02030602050306030303"/>
              </a:rPr>
              <a:t>En el HABER se deberá registrar de manera cronológica los gastos considerando solo los comprobantes de pagos autorizados por SUNAT, así como los documentos internos establecidos en la Institución Educativa.</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4 Marcador de contenido"/>
          <p:cNvSpPr txBox="1"/>
          <p:nvPr/>
        </p:nvSpPr>
        <p:spPr>
          <a:xfrm>
            <a:off x="-25759" y="26472"/>
            <a:ext cx="9144000" cy="1386303"/>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PE" sz="3600" kern="0" dirty="0">
                <a:ln w="0"/>
                <a:effectLst>
                  <a:outerShdw blurRad="38100" dist="19050" dir="2700000" algn="tl" rotWithShape="0">
                    <a:schemeClr val="dk1">
                      <a:alpha val="40000"/>
                    </a:schemeClr>
                  </a:outerShdw>
                </a:effectLst>
              </a:rPr>
              <a:t>REGISTROS DE LOS INGRESOS Y EGRESOS EN EL LIBRO CAJA</a:t>
            </a:r>
          </a:p>
          <a:p>
            <a:pPr marL="342900" indent="-342900" fontAlgn="auto">
              <a:spcBef>
                <a:spcPct val="20000"/>
              </a:spcBef>
              <a:spcAft>
                <a:spcPts val="0"/>
              </a:spcAft>
              <a:buFont typeface="Wingdings" panose="05000000000000000000" pitchFamily="2" charset="2"/>
              <a:buChar char="v"/>
              <a:defRPr/>
            </a:pPr>
            <a:endParaRPr lang="es-ES_tradnl" sz="1600" kern="0" dirty="0"/>
          </a:p>
          <a:p>
            <a:pPr marL="342900" indent="-342900" fontAlgn="auto">
              <a:spcBef>
                <a:spcPct val="20000"/>
              </a:spcBef>
              <a:spcAft>
                <a:spcPts val="0"/>
              </a:spcAft>
              <a:buFont typeface="Wingdings" panose="05000000000000000000" pitchFamily="2" charset="2"/>
              <a:buNone/>
              <a:defRPr/>
            </a:pPr>
            <a:endParaRPr lang="es-ES_tradnl" sz="1600" kern="0" dirty="0"/>
          </a:p>
          <a:p>
            <a:pPr marL="342900" indent="-342900" fontAlgn="auto">
              <a:spcBef>
                <a:spcPct val="20000"/>
              </a:spcBef>
              <a:spcAft>
                <a:spcPts val="0"/>
              </a:spcAft>
              <a:defRPr/>
            </a:pPr>
            <a:r>
              <a:rPr lang="es-ES_tradnl" sz="3600" kern="0" dirty="0">
                <a:solidFill>
                  <a:srgbClr val="0000FF"/>
                </a:solidFill>
                <a:latin typeface="+mn-lt"/>
                <a:cs typeface="+mn-cs"/>
              </a:rPr>
              <a:t> </a:t>
            </a:r>
            <a:endParaRPr lang="es-PE" sz="3200" kern="0" dirty="0">
              <a:solidFill>
                <a:srgbClr val="FF0000"/>
              </a:solidFill>
              <a:latin typeface="Arial Black" panose="020B0A04020102020204" pitchFamily="34" charset="0"/>
              <a:cs typeface="+mn-cs"/>
            </a:endParaRPr>
          </a:p>
        </p:txBody>
      </p:sp>
      <p:sp>
        <p:nvSpPr>
          <p:cNvPr id="11" name="Rectángulo 10"/>
          <p:cNvSpPr/>
          <p:nvPr/>
        </p:nvSpPr>
        <p:spPr>
          <a:xfrm>
            <a:off x="117749" y="1844824"/>
            <a:ext cx="8856984" cy="3668697"/>
          </a:xfrm>
          <a:prstGeom prst="rect">
            <a:avLst/>
          </a:prstGeom>
          <a:solidFill>
            <a:schemeClr val="bg1"/>
          </a:solidFill>
          <a:ln>
            <a:solidFill>
              <a:srgbClr val="C00000"/>
            </a:solidFill>
          </a:ln>
        </p:spPr>
        <p:txBody>
          <a:bodyPr wrap="square">
            <a:spAutoFit/>
          </a:bodyPr>
          <a:lstStyle/>
          <a:p>
            <a:pPr lvl="0" algn="just" fontAlgn="base">
              <a:lnSpc>
                <a:spcPct val="90000"/>
              </a:lnSpc>
              <a:spcBef>
                <a:spcPct val="20000"/>
              </a:spcBef>
              <a:spcAft>
                <a:spcPct val="0"/>
              </a:spcAft>
              <a:buClr>
                <a:srgbClr val="0BD0D9"/>
              </a:buClr>
              <a:buSzPct val="95000"/>
            </a:pPr>
            <a:r>
              <a:rPr lang="es-PE" sz="2800" dirty="0">
                <a:solidFill>
                  <a:prstClr val="black"/>
                </a:solidFill>
                <a:latin typeface="Constantia" panose="02030602050306030303"/>
              </a:rPr>
              <a:t>El libro caja no debe tener borrones y/o enmendaduras, de igual manera no se deben pegar hojas resumen en el Libro Caja. La anulación de folios en el libro caja procede elevando el Acta de Anulación de Folios en la cual se deberá indicar el motivo de la anulación los folios anulados y deberá ser firmado por los miembros del comité y se deberá presentar con la demás información sustentatoria. </a:t>
            </a:r>
          </a:p>
          <a:p>
            <a:pPr lvl="0" algn="just" fontAlgn="base">
              <a:lnSpc>
                <a:spcPct val="90000"/>
              </a:lnSpc>
              <a:spcBef>
                <a:spcPct val="20000"/>
              </a:spcBef>
              <a:spcAft>
                <a:spcPct val="0"/>
              </a:spcAft>
              <a:buClr>
                <a:srgbClr val="0BD0D9"/>
              </a:buClr>
              <a:buSzPct val="95000"/>
            </a:pPr>
            <a:r>
              <a:rPr lang="es-PE" sz="2800" dirty="0">
                <a:solidFill>
                  <a:prstClr val="black"/>
                </a:solidFill>
                <a:latin typeface="Constantia" panose="02030602050306030303"/>
              </a:rPr>
              <a:t>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252128" y="1091949"/>
            <a:ext cx="8856984" cy="5012526"/>
          </a:xfrm>
          <a:prstGeom prst="rect">
            <a:avLst/>
          </a:prstGeom>
          <a:solidFill>
            <a:schemeClr val="bg1"/>
          </a:solidFill>
          <a:ln>
            <a:solidFill>
              <a:srgbClr val="C00000"/>
            </a:solidFill>
          </a:ln>
        </p:spPr>
        <p:txBody>
          <a:bodyPr wrap="square">
            <a:spAutoFit/>
          </a:bodyPr>
          <a:lstStyle/>
          <a:p>
            <a:pPr lvl="0" algn="just" fontAlgn="base">
              <a:lnSpc>
                <a:spcPct val="107000"/>
              </a:lnSpc>
              <a:spcBef>
                <a:spcPct val="20000"/>
              </a:spcBef>
              <a:spcAft>
                <a:spcPts val="800"/>
              </a:spcAft>
              <a:buClr>
                <a:srgbClr val="0BD0D9"/>
              </a:buClr>
              <a:buSzPct val="95000"/>
            </a:pPr>
            <a:r>
              <a:rPr lang="es-PE" sz="3200" dirty="0">
                <a:solidFill>
                  <a:prstClr val="black"/>
                </a:solidFill>
                <a:latin typeface="Constantia" panose="02030602050306030303"/>
              </a:rPr>
              <a:t>Los Libros de caja o libro bancos, estarán bajo custodia del director o el tesorero según sea el caso, en la Dirección de la Institución Educativa bajo su responsabilidad. </a:t>
            </a:r>
          </a:p>
          <a:p>
            <a:pPr lvl="0" algn="just" fontAlgn="base">
              <a:lnSpc>
                <a:spcPct val="107000"/>
              </a:lnSpc>
              <a:spcBef>
                <a:spcPct val="20000"/>
              </a:spcBef>
              <a:spcAft>
                <a:spcPts val="800"/>
              </a:spcAft>
              <a:buClr>
                <a:srgbClr val="0BD0D9"/>
              </a:buClr>
              <a:buSzPct val="95000"/>
            </a:pPr>
            <a:r>
              <a:rPr lang="es-PE" sz="3200" dirty="0">
                <a:solidFill>
                  <a:prstClr val="black"/>
                </a:solidFill>
                <a:latin typeface="Constantia" panose="02030602050306030303"/>
              </a:rPr>
              <a:t>Al termino de cada trimestre se deberá presentar un acta de saldo firmado por los miembros del Comité en señal de conformidad indicando que el saldo informado en el libro caja se ajusta a la realidad bajo responsabilidad funcional. </a:t>
            </a:r>
          </a:p>
        </p:txBody>
      </p:sp>
      <p:sp>
        <p:nvSpPr>
          <p:cNvPr id="7" name="4 Marcador de contenido"/>
          <p:cNvSpPr txBox="1"/>
          <p:nvPr/>
        </p:nvSpPr>
        <p:spPr>
          <a:xfrm>
            <a:off x="1403648" y="145130"/>
            <a:ext cx="6120680" cy="664596"/>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ES_tradnl" sz="2800" b="1" kern="0" dirty="0">
                <a:ln w="0"/>
                <a:effectLst>
                  <a:outerShdw blurRad="38100" dist="19050" dir="2700000" algn="tl" rotWithShape="0">
                    <a:schemeClr val="dk1">
                      <a:alpha val="40000"/>
                    </a:schemeClr>
                  </a:outerShdw>
                </a:effectLst>
              </a:rPr>
              <a:t>PRECISIONES SOBRE LIBRO CAJA</a:t>
            </a:r>
            <a:endParaRPr lang="es-PE" sz="3200" b="1" kern="0" dirty="0">
              <a:ln w="0"/>
              <a:effectLst>
                <a:outerShdw blurRad="38100" dist="19050" dir="2700000" algn="tl" rotWithShape="0">
                  <a:schemeClr val="dk1">
                    <a:alpha val="40000"/>
                  </a:schemeClr>
                </a:outerShdw>
              </a:effectLst>
              <a:latin typeface="Arial Black" panose="020B0A0402010202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340172" y="1710132"/>
            <a:ext cx="8784976" cy="4036746"/>
          </a:xfrm>
          <a:prstGeom prst="rect">
            <a:avLst/>
          </a:prstGeom>
          <a:solidFill>
            <a:schemeClr val="bg1"/>
          </a:solidFill>
          <a:ln>
            <a:solidFill>
              <a:srgbClr val="C00000"/>
            </a:solidFill>
          </a:ln>
        </p:spPr>
        <p:txBody>
          <a:bodyPr wrap="square">
            <a:spAutoFit/>
          </a:bodyPr>
          <a:lstStyle/>
          <a:p>
            <a:pPr lvl="0" algn="just" fontAlgn="base">
              <a:spcBef>
                <a:spcPct val="20000"/>
              </a:spcBef>
              <a:spcAft>
                <a:spcPct val="0"/>
              </a:spcAft>
              <a:buClr>
                <a:srgbClr val="0BD0D9"/>
              </a:buClr>
              <a:buSzPct val="95000"/>
            </a:pPr>
            <a:r>
              <a:rPr lang="es-PE" sz="2400" dirty="0">
                <a:solidFill>
                  <a:prstClr val="black"/>
                </a:solidFill>
                <a:latin typeface="Constantia" panose="02030602050306030303"/>
              </a:rPr>
              <a:t>En el caso que la Institución Educativa NO CAPTE ningún tipo de ingreso, el Comité deberá presentar un Oficio de manera trimestral indicando que no genera movimiento económico, y deberá remitirlo a la UGEL 04 para conocimiento bajo responsabilidad. </a:t>
            </a:r>
          </a:p>
          <a:p>
            <a:pPr lvl="0" algn="just" fontAlgn="base">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lnSpc>
                <a:spcPct val="107000"/>
              </a:lnSpc>
              <a:spcBef>
                <a:spcPct val="20000"/>
              </a:spcBef>
              <a:spcAft>
                <a:spcPts val="800"/>
              </a:spcAft>
              <a:buClr>
                <a:srgbClr val="0BD0D9"/>
              </a:buClr>
              <a:buSzPct val="95000"/>
            </a:pPr>
            <a:r>
              <a:rPr lang="es-PE" sz="2400" dirty="0">
                <a:solidFill>
                  <a:prstClr val="black"/>
                </a:solidFill>
                <a:latin typeface="Constantia" panose="02030602050306030303"/>
              </a:rPr>
              <a:t>Aquellas instituciones educativas que cuenten con el libro caja y no generan recursos, deberán registrar en el respectivo libro la frase “SIN MOVIMIENTO”, hasta que se termine los folios del libro y se dé por cerrado. </a:t>
            </a:r>
          </a:p>
        </p:txBody>
      </p:sp>
      <p:sp>
        <p:nvSpPr>
          <p:cNvPr id="6" name="4 Marcador de contenido">
            <a:extLst>
              <a:ext uri="{FF2B5EF4-FFF2-40B4-BE49-F238E27FC236}">
                <a16:creationId xmlns:a16="http://schemas.microsoft.com/office/drawing/2014/main" id="{477E7E59-DF11-4796-885F-FA3E38FD1609}"/>
              </a:ext>
            </a:extLst>
          </p:cNvPr>
          <p:cNvSpPr txBox="1"/>
          <p:nvPr/>
        </p:nvSpPr>
        <p:spPr>
          <a:xfrm>
            <a:off x="1403648" y="446526"/>
            <a:ext cx="6120680" cy="664596"/>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ES_tradnl" sz="2800" b="1" kern="0" dirty="0">
                <a:ln w="0"/>
                <a:effectLst>
                  <a:outerShdw blurRad="38100" dist="19050" dir="2700000" algn="tl" rotWithShape="0">
                    <a:schemeClr val="dk1">
                      <a:alpha val="40000"/>
                    </a:schemeClr>
                  </a:outerShdw>
                </a:effectLst>
              </a:rPr>
              <a:t>PRECISIONES SOBRE LIBRO CAJA</a:t>
            </a:r>
            <a:endParaRPr lang="es-PE" sz="3200" b="1" kern="0" dirty="0">
              <a:ln w="0"/>
              <a:effectLst>
                <a:outerShdw blurRad="38100" dist="19050" dir="2700000" algn="tl" rotWithShape="0">
                  <a:schemeClr val="dk1">
                    <a:alpha val="40000"/>
                  </a:schemeClr>
                </a:outerShdw>
              </a:effectLst>
              <a:latin typeface="Arial Black" panose="020B0A0402010202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179513" y="1820406"/>
            <a:ext cx="8784976" cy="3589124"/>
          </a:xfrm>
          <a:prstGeom prst="rect">
            <a:avLst/>
          </a:prstGeom>
          <a:solidFill>
            <a:schemeClr val="bg1"/>
          </a:solidFill>
          <a:ln>
            <a:solidFill>
              <a:srgbClr val="C00000"/>
            </a:solidFill>
          </a:ln>
        </p:spPr>
        <p:txBody>
          <a:bodyPr wrap="square">
            <a:spAutoFit/>
          </a:bodyPr>
          <a:lstStyle/>
          <a:p>
            <a:pPr lvl="0" algn="just" fontAlgn="base">
              <a:lnSpc>
                <a:spcPct val="107000"/>
              </a:lnSpc>
              <a:spcBef>
                <a:spcPct val="20000"/>
              </a:spcBef>
              <a:spcAft>
                <a:spcPts val="800"/>
              </a:spcAft>
              <a:buClr>
                <a:srgbClr val="0BD0D9"/>
              </a:buClr>
              <a:buSzPct val="95000"/>
            </a:pPr>
            <a:r>
              <a:rPr lang="es-PE" sz="2400" dirty="0">
                <a:solidFill>
                  <a:prstClr val="black"/>
                </a:solidFill>
                <a:latin typeface="Constantia" panose="02030602050306030303"/>
              </a:rPr>
              <a:t>El libro caja y libro bancos deberá contar con las firmas y sellos de todos los integrantes del Comité de Recursos Propios.</a:t>
            </a:r>
          </a:p>
          <a:p>
            <a:pPr lvl="0" algn="just" fontAlgn="base">
              <a:lnSpc>
                <a:spcPct val="107000"/>
              </a:lnSpc>
              <a:spcBef>
                <a:spcPct val="20000"/>
              </a:spcBef>
              <a:spcAft>
                <a:spcPts val="800"/>
              </a:spcAft>
              <a:buClr>
                <a:srgbClr val="0BD0D9"/>
              </a:buClr>
              <a:buSzPct val="95000"/>
            </a:pPr>
            <a:endParaRPr lang="es-PE" sz="2400" dirty="0">
              <a:solidFill>
                <a:prstClr val="black"/>
              </a:solidFill>
              <a:latin typeface="Constantia" panose="02030602050306030303"/>
            </a:endParaRPr>
          </a:p>
          <a:p>
            <a:pPr lvl="0" algn="just" fontAlgn="base">
              <a:lnSpc>
                <a:spcPct val="107000"/>
              </a:lnSpc>
              <a:spcBef>
                <a:spcPct val="20000"/>
              </a:spcBef>
              <a:spcAft>
                <a:spcPts val="800"/>
              </a:spcAft>
              <a:buClr>
                <a:srgbClr val="0BD0D9"/>
              </a:buClr>
              <a:buSzPct val="95000"/>
            </a:pPr>
            <a:r>
              <a:rPr lang="es-PE" sz="2400" dirty="0">
                <a:solidFill>
                  <a:prstClr val="black"/>
                </a:solidFill>
                <a:latin typeface="Constantia" panose="02030602050306030303"/>
              </a:rPr>
              <a:t>Los recibos de ingresos deben estar visados por el tesorero de la institución educativa y los comprobantes de egresos deben estar visados al reverso por los miembros del comité de gestión de recursos propios, ambos comprobantes no deben presentar borrones ni enmendaduras.  </a:t>
            </a:r>
          </a:p>
        </p:txBody>
      </p:sp>
      <p:sp>
        <p:nvSpPr>
          <p:cNvPr id="6" name="4 Marcador de contenido">
            <a:extLst>
              <a:ext uri="{FF2B5EF4-FFF2-40B4-BE49-F238E27FC236}">
                <a16:creationId xmlns:a16="http://schemas.microsoft.com/office/drawing/2014/main" id="{EBC27C16-45EC-41B5-8258-4D6D2369FB78}"/>
              </a:ext>
            </a:extLst>
          </p:cNvPr>
          <p:cNvSpPr txBox="1"/>
          <p:nvPr/>
        </p:nvSpPr>
        <p:spPr>
          <a:xfrm>
            <a:off x="1511660" y="585585"/>
            <a:ext cx="6120680" cy="664596"/>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ES_tradnl" sz="2800" b="1" kern="0" dirty="0">
                <a:ln w="0"/>
                <a:effectLst>
                  <a:outerShdw blurRad="38100" dist="19050" dir="2700000" algn="tl" rotWithShape="0">
                    <a:schemeClr val="dk1">
                      <a:alpha val="40000"/>
                    </a:schemeClr>
                  </a:outerShdw>
                </a:effectLst>
              </a:rPr>
              <a:t>PRECISIONES SOBRE LIBRO CAJA</a:t>
            </a:r>
            <a:endParaRPr lang="es-PE" sz="3200" b="1" kern="0" dirty="0">
              <a:ln w="0"/>
              <a:effectLst>
                <a:outerShdw blurRad="38100" dist="19050" dir="2700000" algn="tl" rotWithShape="0">
                  <a:schemeClr val="dk1">
                    <a:alpha val="40000"/>
                  </a:schemeClr>
                </a:outerShdw>
              </a:effectLst>
              <a:latin typeface="Arial Black" panose="020B0A0402010202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4 Marcador de contenido"/>
          <p:cNvSpPr txBox="1"/>
          <p:nvPr/>
        </p:nvSpPr>
        <p:spPr>
          <a:xfrm>
            <a:off x="1547663" y="200595"/>
            <a:ext cx="6480721" cy="708125"/>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ln w="0"/>
                <a:solidFill>
                  <a:schemeClr val="tx1"/>
                </a:solidFill>
                <a:effectLst>
                  <a:outerShdw blurRad="38100" dist="19050" dir="2700000" algn="tl" rotWithShape="0">
                    <a:schemeClr val="dk1">
                      <a:alpha val="40000"/>
                    </a:schemeClr>
                  </a:outerShdw>
                </a:effectLst>
              </a:rPr>
              <a:t>DOCUMENTACIÓN SUSTENTATORIA</a:t>
            </a:r>
            <a:endParaRPr lang="es-PE" sz="3200" kern="0"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mn-cs"/>
            </a:endParaRPr>
          </a:p>
        </p:txBody>
      </p:sp>
      <p:sp>
        <p:nvSpPr>
          <p:cNvPr id="6" name="Rectángulo 5"/>
          <p:cNvSpPr/>
          <p:nvPr/>
        </p:nvSpPr>
        <p:spPr>
          <a:xfrm>
            <a:off x="179512" y="1076362"/>
            <a:ext cx="8784976" cy="5853910"/>
          </a:xfrm>
          <a:prstGeom prst="rect">
            <a:avLst/>
          </a:prstGeom>
          <a:solidFill>
            <a:schemeClr val="bg1"/>
          </a:solidFill>
          <a:ln>
            <a:solidFill>
              <a:srgbClr val="C00000"/>
            </a:solidFill>
          </a:ln>
        </p:spPr>
        <p:txBody>
          <a:bodyPr wrap="square">
            <a:spAutoFit/>
          </a:bodyPr>
          <a:lstStyle/>
          <a:p>
            <a:pPr lvl="0" fontAlgn="base">
              <a:spcBef>
                <a:spcPct val="20000"/>
              </a:spcBef>
              <a:spcAft>
                <a:spcPct val="0"/>
              </a:spcAft>
              <a:buClr>
                <a:srgbClr val="0BD0D9"/>
              </a:buClr>
              <a:buSzPct val="95000"/>
            </a:pPr>
            <a:r>
              <a:rPr lang="es-ES" sz="2400" dirty="0">
                <a:solidFill>
                  <a:prstClr val="black"/>
                </a:solidFill>
                <a:latin typeface="Constantia" panose="02030602050306030303"/>
              </a:rPr>
              <a:t>Para la ejecución de los gastos, estos previamente deben ser solicitados mediante requerimientos en el cual deben detallar el motivo de la compra y/o servicio y debe estar debidamente firmado por la persona que realiza el requerimiento y los miembros del comité de recursos propios. </a:t>
            </a:r>
            <a:endParaRPr lang="es-PE" sz="2400" dirty="0">
              <a:solidFill>
                <a:prstClr val="black"/>
              </a:solidFill>
              <a:latin typeface="Constantia" panose="02030602050306030303"/>
            </a:endParaRPr>
          </a:p>
          <a:p>
            <a:pPr lvl="0" algn="just" fontAlgn="base">
              <a:spcBef>
                <a:spcPct val="20000"/>
              </a:spcBef>
              <a:spcAft>
                <a:spcPct val="0"/>
              </a:spcAft>
              <a:buClr>
                <a:srgbClr val="0BD0D9"/>
              </a:buClr>
              <a:buSzPct val="95000"/>
            </a:pPr>
            <a:r>
              <a:rPr lang="es-ES" sz="2400" dirty="0">
                <a:solidFill>
                  <a:prstClr val="black"/>
                </a:solidFill>
                <a:latin typeface="Constantia" panose="02030602050306030303"/>
              </a:rPr>
              <a:t>La papeleta de desplazamiento, deberá estar firmada por la institución o entidad que visitó, si se le invitó a una reunión de coordinación deberán adjuntar el oficio de invitación, si se visitó una entidad por entrega de algún documento se deberá adjuntar copia del documento entregado y si se movilizan con estudiantes se adjuntará la relación de los estudiantes y el lugar al que se ha asistido. </a:t>
            </a:r>
          </a:p>
          <a:p>
            <a:pPr lvl="0" algn="just" fontAlgn="base">
              <a:spcBef>
                <a:spcPct val="20000"/>
              </a:spcBef>
              <a:spcAft>
                <a:spcPct val="0"/>
              </a:spcAft>
              <a:buClr>
                <a:srgbClr val="0BD0D9"/>
              </a:buClr>
              <a:buSzPct val="95000"/>
            </a:pPr>
            <a:r>
              <a:rPr lang="es-ES" sz="2400" dirty="0">
                <a:solidFill>
                  <a:prstClr val="black"/>
                </a:solidFill>
                <a:latin typeface="Constantia" panose="02030602050306030303"/>
              </a:rPr>
              <a:t>Cada institución educativa adecuara de acuerdo a su logotipo los recibos de ingresos y egresos.</a:t>
            </a:r>
            <a:endParaRPr lang="es-PE" sz="2400" dirty="0">
              <a:solidFill>
                <a:prstClr val="black"/>
              </a:solidFill>
              <a:latin typeface="Constantia" panose="02030602050306030303"/>
            </a:endParaRPr>
          </a:p>
          <a:p>
            <a:pPr lvl="0" algn="just" fontAlgn="base">
              <a:spcBef>
                <a:spcPct val="20000"/>
              </a:spcBef>
              <a:spcAft>
                <a:spcPct val="0"/>
              </a:spcAft>
              <a:buClr>
                <a:srgbClr val="0BD0D9"/>
              </a:buClr>
              <a:buSzPct val="95000"/>
            </a:pPr>
            <a:endParaRPr lang="es-PE" sz="2400" dirty="0">
              <a:solidFill>
                <a:prstClr val="black"/>
              </a:solidFill>
              <a:latin typeface="Constantia" panose="02030602050306030303"/>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4 Marcador de contenido"/>
          <p:cNvSpPr txBox="1"/>
          <p:nvPr/>
        </p:nvSpPr>
        <p:spPr>
          <a:xfrm>
            <a:off x="1331640" y="145130"/>
            <a:ext cx="6120680" cy="664596"/>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ES_tradnl" sz="2800" b="1" kern="0" dirty="0">
                <a:ln w="0"/>
                <a:solidFill>
                  <a:schemeClr val="tx1"/>
                </a:solidFill>
                <a:effectLst>
                  <a:outerShdw blurRad="38100" dist="19050" dir="2700000" algn="tl" rotWithShape="0">
                    <a:schemeClr val="dk1">
                      <a:alpha val="40000"/>
                    </a:schemeClr>
                  </a:outerShdw>
                </a:effectLst>
              </a:rPr>
              <a:t>DOCUMENTACIÓN SUSTENTATORIA</a:t>
            </a:r>
            <a:endParaRPr lang="es-PE" sz="3200" b="1" kern="0"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mn-cs"/>
            </a:endParaRPr>
          </a:p>
        </p:txBody>
      </p:sp>
      <p:sp>
        <p:nvSpPr>
          <p:cNvPr id="6" name="Rectángulo 5"/>
          <p:cNvSpPr/>
          <p:nvPr/>
        </p:nvSpPr>
        <p:spPr>
          <a:xfrm>
            <a:off x="179512" y="1556792"/>
            <a:ext cx="8784976" cy="4450449"/>
          </a:xfrm>
          <a:prstGeom prst="rect">
            <a:avLst/>
          </a:prstGeom>
          <a:solidFill>
            <a:schemeClr val="bg1"/>
          </a:solidFill>
          <a:ln>
            <a:solidFill>
              <a:srgbClr val="C00000"/>
            </a:solidFill>
          </a:ln>
        </p:spPr>
        <p:txBody>
          <a:bodyPr wrap="square">
            <a:spAutoFit/>
          </a:bodyPr>
          <a:lstStyle/>
          <a:p>
            <a:pPr lvl="0" algn="just" fontAlgn="base">
              <a:spcBef>
                <a:spcPct val="20000"/>
              </a:spcBef>
              <a:spcAft>
                <a:spcPct val="0"/>
              </a:spcAft>
              <a:buClr>
                <a:srgbClr val="0BD0D9"/>
              </a:buClr>
              <a:buSzPct val="95000"/>
            </a:pPr>
            <a:r>
              <a:rPr lang="es-ES" sz="2400" dirty="0">
                <a:solidFill>
                  <a:prstClr val="black"/>
                </a:solidFill>
                <a:latin typeface="Constantia" panose="02030602050306030303"/>
              </a:rPr>
              <a:t>En el caso de boletas de ventas, estas deben ser </a:t>
            </a:r>
            <a:r>
              <a:rPr lang="es-ES" sz="2400" dirty="0" err="1">
                <a:solidFill>
                  <a:prstClr val="black"/>
                </a:solidFill>
                <a:latin typeface="Constantia" panose="02030602050306030303"/>
              </a:rPr>
              <a:t>autocopiativas</a:t>
            </a:r>
            <a:r>
              <a:rPr lang="es-ES" sz="2400" dirty="0">
                <a:solidFill>
                  <a:prstClr val="black"/>
                </a:solidFill>
                <a:latin typeface="Constantia" panose="02030602050306030303"/>
              </a:rPr>
              <a:t> y no deben tener el trazo de original. </a:t>
            </a:r>
          </a:p>
          <a:p>
            <a:pPr lvl="0" algn="just" fontAlgn="base">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spcBef>
                <a:spcPct val="20000"/>
              </a:spcBef>
              <a:spcAft>
                <a:spcPct val="0"/>
              </a:spcAft>
              <a:buClr>
                <a:srgbClr val="0BD0D9"/>
              </a:buClr>
              <a:buSzPct val="95000"/>
            </a:pPr>
            <a:r>
              <a:rPr lang="es-ES" sz="2400" dirty="0">
                <a:solidFill>
                  <a:prstClr val="black"/>
                </a:solidFill>
                <a:latin typeface="Constantia" panose="02030602050306030303"/>
              </a:rPr>
              <a:t>Las facturas, boletas de venta y otros comprobantes de pago deben estar a nombre de la institución educativa, indicar claramente la fecha y no deben presentar ningún tipo de borrón ni enmendadura. </a:t>
            </a:r>
          </a:p>
          <a:p>
            <a:pPr lvl="0" algn="just" fontAlgn="base">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spcBef>
                <a:spcPct val="20000"/>
              </a:spcBef>
              <a:spcAft>
                <a:spcPct val="0"/>
              </a:spcAft>
              <a:buClr>
                <a:srgbClr val="0BD0D9"/>
              </a:buClr>
              <a:buSzPct val="95000"/>
            </a:pPr>
            <a:r>
              <a:rPr lang="es-ES" sz="2400" dirty="0">
                <a:solidFill>
                  <a:prstClr val="black"/>
                </a:solidFill>
                <a:latin typeface="Constantia" panose="02030602050306030303"/>
              </a:rPr>
              <a:t>Los documentos que sustenten gastos a nombre de la institución educativa, en ningún caso deberán mostrar indicación sobre beneficios personales tipo puntos bonos o similares.</a:t>
            </a:r>
            <a:endParaRPr lang="es-PE" sz="2400" dirty="0">
              <a:solidFill>
                <a:prstClr val="black"/>
              </a:solidFill>
              <a:latin typeface="Constantia" panose="02030602050306030303"/>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4 Marcador de contenido"/>
          <p:cNvSpPr txBox="1"/>
          <p:nvPr/>
        </p:nvSpPr>
        <p:spPr>
          <a:xfrm>
            <a:off x="1115616" y="188640"/>
            <a:ext cx="7272808" cy="936104"/>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PE" sz="2800" b="1" kern="0" dirty="0">
                <a:ln w="0"/>
                <a:effectLst>
                  <a:outerShdw blurRad="38100" dist="19050" dir="2700000" algn="tl" rotWithShape="0">
                    <a:schemeClr val="dk1">
                      <a:alpha val="40000"/>
                    </a:schemeClr>
                  </a:outerShdw>
                </a:effectLst>
              </a:rPr>
              <a:t>SUPERVISIÓN A LA GESTIÓN DE RECURSOS PROPIOS </a:t>
            </a:r>
          </a:p>
        </p:txBody>
      </p:sp>
      <p:sp>
        <p:nvSpPr>
          <p:cNvPr id="6" name="Rectángulo 5"/>
          <p:cNvSpPr/>
          <p:nvPr/>
        </p:nvSpPr>
        <p:spPr>
          <a:xfrm>
            <a:off x="179512" y="1813788"/>
            <a:ext cx="8784976" cy="4717189"/>
          </a:xfrm>
          <a:prstGeom prst="rect">
            <a:avLst/>
          </a:prstGeom>
          <a:solidFill>
            <a:schemeClr val="bg1"/>
          </a:solidFill>
          <a:ln>
            <a:solidFill>
              <a:srgbClr val="C00000"/>
            </a:solidFill>
          </a:ln>
        </p:spPr>
        <p:txBody>
          <a:bodyPr wrap="square">
            <a:spAutoFit/>
          </a:bodyPr>
          <a:lstStyle/>
          <a:p>
            <a:pPr lvl="0" algn="just" fontAlgn="base">
              <a:lnSpc>
                <a:spcPct val="107000"/>
              </a:lnSpc>
              <a:spcBef>
                <a:spcPct val="20000"/>
              </a:spcBef>
              <a:spcAft>
                <a:spcPct val="0"/>
              </a:spcAft>
              <a:buClr>
                <a:srgbClr val="0BD0D9"/>
              </a:buClr>
              <a:buSzPct val="95000"/>
            </a:pPr>
            <a:r>
              <a:rPr lang="es-PE" sz="2400" dirty="0">
                <a:solidFill>
                  <a:prstClr val="black"/>
                </a:solidFill>
                <a:latin typeface="Constantia" panose="02030602050306030303"/>
              </a:rPr>
              <a:t>La revisión del libro caja y documentación sustentatoria se efectuará de la siguiente manera:</a:t>
            </a:r>
          </a:p>
          <a:p>
            <a:pPr lvl="0" algn="just" fontAlgn="base">
              <a:lnSpc>
                <a:spcPct val="107000"/>
              </a:lnSpc>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lnSpc>
                <a:spcPct val="107000"/>
              </a:lnSpc>
              <a:spcBef>
                <a:spcPct val="20000"/>
              </a:spcBef>
              <a:spcAft>
                <a:spcPct val="0"/>
              </a:spcAft>
              <a:buClr>
                <a:srgbClr val="0BD0D9"/>
              </a:buClr>
              <a:buSzPct val="95000"/>
            </a:pPr>
            <a:r>
              <a:rPr lang="es-PE" sz="2400" dirty="0">
                <a:solidFill>
                  <a:prstClr val="black"/>
                </a:solidFill>
                <a:latin typeface="Constantia" panose="02030602050306030303"/>
              </a:rPr>
              <a:t>El director de la institución educativa bajo responsabilidad funcional deberá remitir primeros 15 días del mes siguiente al término del I, II, III y IV trimestre a la UGEL 04- Comas, la siguiente información: </a:t>
            </a:r>
          </a:p>
          <a:p>
            <a:pPr lvl="0" algn="just" fontAlgn="base">
              <a:lnSpc>
                <a:spcPct val="107000"/>
              </a:lnSpc>
              <a:spcBef>
                <a:spcPct val="20000"/>
              </a:spcBef>
              <a:spcAft>
                <a:spcPct val="0"/>
              </a:spcAft>
              <a:buClr>
                <a:srgbClr val="0BD0D9"/>
              </a:buClr>
              <a:buSzPct val="95000"/>
            </a:pPr>
            <a:endParaRPr lang="es-PE" sz="2400" dirty="0">
              <a:solidFill>
                <a:prstClr val="black"/>
              </a:solidFill>
              <a:latin typeface="Constantia" panose="02030602050306030303"/>
            </a:endParaRPr>
          </a:p>
          <a:p>
            <a:pPr lvl="0" algn="just" fontAlgn="base">
              <a:lnSpc>
                <a:spcPct val="107000"/>
              </a:lnSpc>
              <a:spcBef>
                <a:spcPct val="20000"/>
              </a:spcBef>
              <a:spcAft>
                <a:spcPct val="0"/>
              </a:spcAft>
              <a:buClr>
                <a:srgbClr val="0BD0D9"/>
              </a:buClr>
              <a:buSzPct val="95000"/>
            </a:pPr>
            <a:r>
              <a:rPr lang="es-PE" sz="2400" dirty="0">
                <a:solidFill>
                  <a:prstClr val="black"/>
                </a:solidFill>
                <a:latin typeface="Constantia" panose="02030602050306030303"/>
              </a:rPr>
              <a:t>Informe de Gestión en el cual se detalla el saldo del trimestre anterior, ingresos netos mensuales, egresos netos mensuales y el saldo actual.</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4 Marcador de contenido"/>
          <p:cNvSpPr txBox="1"/>
          <p:nvPr/>
        </p:nvSpPr>
        <p:spPr>
          <a:xfrm>
            <a:off x="899592" y="260647"/>
            <a:ext cx="7917636" cy="1032593"/>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buFont typeface="Wingdings" panose="05000000000000000000" pitchFamily="2" charset="2"/>
              <a:buNone/>
              <a:defRPr/>
            </a:pPr>
            <a:r>
              <a:rPr lang="es-PE" sz="2800" b="1" kern="0" dirty="0">
                <a:ln w="0"/>
                <a:effectLst>
                  <a:outerShdw blurRad="38100" dist="19050" dir="2700000" algn="tl" rotWithShape="0">
                    <a:schemeClr val="dk1">
                      <a:alpha val="40000"/>
                    </a:schemeClr>
                  </a:outerShdw>
                </a:effectLst>
              </a:rPr>
              <a:t>SUPERVISIÓN A LA GESTIÓN DE RECURSOS PROPIOS </a:t>
            </a:r>
          </a:p>
        </p:txBody>
      </p:sp>
      <p:sp>
        <p:nvSpPr>
          <p:cNvPr id="5" name="Rectángulo 4"/>
          <p:cNvSpPr/>
          <p:nvPr/>
        </p:nvSpPr>
        <p:spPr>
          <a:xfrm>
            <a:off x="179512" y="1293241"/>
            <a:ext cx="8784976" cy="5210850"/>
          </a:xfrm>
          <a:prstGeom prst="rect">
            <a:avLst/>
          </a:prstGeom>
          <a:solidFill>
            <a:schemeClr val="bg1"/>
          </a:solidFill>
          <a:ln>
            <a:solidFill>
              <a:srgbClr val="C00000"/>
            </a:solidFill>
          </a:ln>
        </p:spPr>
        <p:txBody>
          <a:bodyPr wrap="square">
            <a:spAutoFit/>
          </a:bodyPr>
          <a:lstStyle/>
          <a:p>
            <a:pPr algn="just">
              <a:lnSpc>
                <a:spcPct val="107000"/>
              </a:lnSpc>
            </a:pPr>
            <a:r>
              <a:rPr lang="es-PE" sz="2600" dirty="0"/>
              <a:t>Copia del Oficio y Acta de reunión registrada en el libro de actas del comité de gestión de condiciones operativas  de haber informado bimestralmente al CONEI. </a:t>
            </a:r>
          </a:p>
          <a:p>
            <a:pPr algn="just">
              <a:lnSpc>
                <a:spcPct val="107000"/>
              </a:lnSpc>
            </a:pPr>
            <a:endParaRPr lang="es-PE" sz="2600" dirty="0"/>
          </a:p>
          <a:p>
            <a:pPr algn="just">
              <a:lnSpc>
                <a:spcPct val="107000"/>
              </a:lnSpc>
            </a:pPr>
            <a:r>
              <a:rPr lang="es-PE" sz="2600" dirty="0"/>
              <a:t>Copia del acta de saldo trimestral firmada por los miembros del comité de gestión de condiciones operativas. </a:t>
            </a:r>
          </a:p>
          <a:p>
            <a:pPr algn="just">
              <a:lnSpc>
                <a:spcPct val="107000"/>
              </a:lnSpc>
            </a:pPr>
            <a:endParaRPr lang="es-PE" sz="2600" dirty="0"/>
          </a:p>
          <a:p>
            <a:pPr algn="just">
              <a:lnSpc>
                <a:spcPct val="107000"/>
              </a:lnSpc>
            </a:pPr>
            <a:r>
              <a:rPr lang="es-PE" sz="2600" dirty="0"/>
              <a:t>Formatos de cuadros de Excel con el resumen trimestral de ingresos, egresos, el balance anual el cual deberá ser presentado al finalizar el IV trimestre, documentos debidamente firmados por los miembros responsables de las actividades de recursos propios.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duotone>
              <a:schemeClr val="accent1">
                <a:shade val="45000"/>
                <a:satMod val="135000"/>
              </a:schemeClr>
              <a:prstClr val="white"/>
            </a:duotone>
          </a:blip>
          <a:stretch>
            <a:fillRect/>
          </a:stretch>
        </p:blipFill>
        <p:spPr>
          <a:xfrm>
            <a:off x="1619668" y="836712"/>
            <a:ext cx="5760640" cy="792088"/>
          </a:xfrm>
          <a:prstGeom prst="rect">
            <a:avLst/>
          </a:prstGeom>
        </p:spPr>
      </p:pic>
      <p:sp>
        <p:nvSpPr>
          <p:cNvPr id="3" name="Rectángulo 2"/>
          <p:cNvSpPr/>
          <p:nvPr/>
        </p:nvSpPr>
        <p:spPr>
          <a:xfrm>
            <a:off x="761250" y="2090172"/>
            <a:ext cx="7771190" cy="3046988"/>
          </a:xfrm>
          <a:prstGeom prst="rect">
            <a:avLst/>
          </a:prstGeom>
          <a:solidFill>
            <a:schemeClr val="bg1"/>
          </a:solidFill>
          <a:ln>
            <a:solidFill>
              <a:srgbClr val="7030A0"/>
            </a:solidFill>
          </a:ln>
        </p:spPr>
        <p:txBody>
          <a:bodyPr wrap="square">
            <a:spAutoFit/>
          </a:bodyPr>
          <a:lstStyle/>
          <a:p>
            <a:pPr marL="342900" indent="-342900" algn="just">
              <a:buFont typeface="Wingdings" panose="05000000000000000000" pitchFamily="2" charset="2"/>
              <a:buChar char="ü"/>
            </a:pPr>
            <a:r>
              <a:rPr lang="es-PE" sz="2400" dirty="0">
                <a:latin typeface="Constantia" panose="02030602050306030303" pitchFamily="18" charset="0"/>
              </a:rPr>
              <a:t>Arreglos florales. </a:t>
            </a:r>
          </a:p>
          <a:p>
            <a:pPr marL="342900" indent="-342900" algn="just">
              <a:buFont typeface="Wingdings" panose="05000000000000000000" pitchFamily="2" charset="2"/>
              <a:buChar char="ü"/>
            </a:pPr>
            <a:r>
              <a:rPr lang="es-MX" sz="2400" dirty="0">
                <a:latin typeface="Constantia" panose="02030602050306030303" pitchFamily="18" charset="0"/>
              </a:rPr>
              <a:t>P</a:t>
            </a:r>
            <a:r>
              <a:rPr lang="es-PE" sz="2400" dirty="0">
                <a:latin typeface="Constantia" panose="02030602050306030303" pitchFamily="18" charset="0"/>
              </a:rPr>
              <a:t>ago por servicios de registro de libro- Contador. </a:t>
            </a:r>
          </a:p>
          <a:p>
            <a:pPr marL="342900" indent="-342900" algn="just">
              <a:buFont typeface="Wingdings" panose="05000000000000000000" pitchFamily="2" charset="2"/>
              <a:buChar char="ü"/>
            </a:pPr>
            <a:r>
              <a:rPr lang="es-PE" sz="2400" dirty="0">
                <a:latin typeface="Constantia" panose="02030602050306030303" pitchFamily="18" charset="0"/>
              </a:rPr>
              <a:t>Capacitaciones al personal jerárquico, docentes, administrativos. </a:t>
            </a:r>
          </a:p>
          <a:p>
            <a:pPr marL="342900" indent="-342900" algn="just">
              <a:buFont typeface="Wingdings" panose="05000000000000000000" pitchFamily="2" charset="2"/>
              <a:buChar char="ü"/>
            </a:pPr>
            <a:r>
              <a:rPr lang="es-PE" sz="2400" dirty="0">
                <a:latin typeface="Constantia" panose="02030602050306030303" pitchFamily="18" charset="0"/>
              </a:rPr>
              <a:t>Refrigerio a los miembros de la IE por participar en actividades como el día de la madre, día del padre, día de la secretaria, día del maestro, festividades navideñas.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Rectángulo 12"/>
          <p:cNvSpPr/>
          <p:nvPr/>
        </p:nvSpPr>
        <p:spPr>
          <a:xfrm>
            <a:off x="532148" y="1733151"/>
            <a:ext cx="8288324" cy="3834896"/>
          </a:xfrm>
          <a:prstGeom prst="rect">
            <a:avLst/>
          </a:prstGeom>
          <a:solidFill>
            <a:schemeClr val="bg1"/>
          </a:solidFill>
          <a:ln>
            <a:solidFill>
              <a:srgbClr val="C00000"/>
            </a:solidFill>
          </a:ln>
        </p:spPr>
        <p:txBody>
          <a:bodyPr wrap="square">
            <a:spAutoFit/>
          </a:bodyPr>
          <a:lstStyle/>
          <a:p>
            <a:pPr marL="457200" lvl="0" indent="-457200" algn="just" fontAlgn="base">
              <a:lnSpc>
                <a:spcPct val="90000"/>
              </a:lnSpc>
              <a:spcBef>
                <a:spcPct val="20000"/>
              </a:spcBef>
              <a:spcAft>
                <a:spcPct val="0"/>
              </a:spcAft>
              <a:buClr>
                <a:srgbClr val="0BD0D9"/>
              </a:buClr>
              <a:buSzPct val="95000"/>
              <a:buFont typeface="Wingdings" panose="05000000000000000000" pitchFamily="2" charset="2"/>
              <a:buChar char="ü"/>
            </a:pPr>
            <a:r>
              <a:rPr lang="es-PE" sz="3200" dirty="0">
                <a:solidFill>
                  <a:prstClr val="black"/>
                </a:solidFill>
                <a:latin typeface="Constantia" panose="02030602050306030303"/>
              </a:rPr>
              <a:t>Registrar de manera detallada los ingresos y gastos efectuados en un determinado periodo.</a:t>
            </a:r>
          </a:p>
          <a:p>
            <a:pPr marL="457200" lvl="0" indent="-457200" algn="just" fontAlgn="base">
              <a:lnSpc>
                <a:spcPct val="90000"/>
              </a:lnSpc>
              <a:spcBef>
                <a:spcPct val="20000"/>
              </a:spcBef>
              <a:spcAft>
                <a:spcPct val="0"/>
              </a:spcAft>
              <a:buClr>
                <a:srgbClr val="0BD0D9"/>
              </a:buClr>
              <a:buSzPct val="95000"/>
              <a:buFont typeface="Wingdings" panose="05000000000000000000" pitchFamily="2" charset="2"/>
              <a:buChar char="ü"/>
            </a:pPr>
            <a:r>
              <a:rPr lang="es-PE" sz="3200" dirty="0">
                <a:solidFill>
                  <a:prstClr val="black"/>
                </a:solidFill>
                <a:latin typeface="Constantia" panose="02030602050306030303"/>
              </a:rPr>
              <a:t>Registro correlativo de ingresos y cronológico de gastos. </a:t>
            </a:r>
          </a:p>
          <a:p>
            <a:pPr marL="457200" lvl="0" indent="-457200" algn="just" fontAlgn="base">
              <a:lnSpc>
                <a:spcPct val="90000"/>
              </a:lnSpc>
              <a:spcBef>
                <a:spcPct val="20000"/>
              </a:spcBef>
              <a:spcAft>
                <a:spcPct val="0"/>
              </a:spcAft>
              <a:buClr>
                <a:srgbClr val="0BD0D9"/>
              </a:buClr>
              <a:buSzPct val="95000"/>
              <a:buFont typeface="Wingdings" panose="05000000000000000000" pitchFamily="2" charset="2"/>
              <a:buChar char="ü"/>
            </a:pPr>
            <a:r>
              <a:rPr lang="es-PE" sz="3200" dirty="0">
                <a:solidFill>
                  <a:prstClr val="black"/>
                </a:solidFill>
                <a:latin typeface="Constantia" panose="02030602050306030303"/>
              </a:rPr>
              <a:t>Reporte por trimestre el cual deberá ser firmado por los miembros del Comité y presentarse al equipo de Contabilidad. </a:t>
            </a:r>
          </a:p>
        </p:txBody>
      </p:sp>
      <p:sp>
        <p:nvSpPr>
          <p:cNvPr id="7" name="4 Marcador de contenido"/>
          <p:cNvSpPr txBox="1"/>
          <p:nvPr/>
        </p:nvSpPr>
        <p:spPr>
          <a:xfrm>
            <a:off x="1475656" y="545946"/>
            <a:ext cx="6897961" cy="798174"/>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lgn="ctr" fontAlgn="auto">
              <a:spcBef>
                <a:spcPct val="20000"/>
              </a:spcBef>
              <a:spcAft>
                <a:spcPts val="0"/>
              </a:spcAft>
              <a:defRPr/>
            </a:pPr>
            <a:r>
              <a:rPr lang="es-PE" sz="3200" kern="0"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FORMATO EXCEL</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 name="Imagen 1"/>
          <p:cNvPicPr>
            <a:picLocks noChangeAspect="1"/>
          </p:cNvPicPr>
          <p:nvPr/>
        </p:nvPicPr>
        <p:blipFill>
          <a:blip r:embed="rId3"/>
          <a:stretch>
            <a:fillRect/>
          </a:stretch>
        </p:blipFill>
        <p:spPr>
          <a:xfrm>
            <a:off x="2984198" y="1062968"/>
            <a:ext cx="4086633" cy="1297440"/>
          </a:xfrm>
          <a:prstGeom prst="rect">
            <a:avLst/>
          </a:prstGeom>
          <a:solidFill>
            <a:schemeClr val="accent5"/>
          </a:solidFill>
        </p:spPr>
      </p:pic>
      <p:pic>
        <p:nvPicPr>
          <p:cNvPr id="9" name="Imagen 8"/>
          <p:cNvPicPr>
            <a:picLocks noChangeAspect="1"/>
          </p:cNvPicPr>
          <p:nvPr/>
        </p:nvPicPr>
        <p:blipFill>
          <a:blip r:embed="rId4"/>
          <a:stretch>
            <a:fillRect/>
          </a:stretch>
        </p:blipFill>
        <p:spPr>
          <a:xfrm>
            <a:off x="1664292" y="3274276"/>
            <a:ext cx="2639813" cy="3312368"/>
          </a:xfrm>
          <a:prstGeom prst="rect">
            <a:avLst/>
          </a:prstGeom>
          <a:solidFill>
            <a:schemeClr val="accent5"/>
          </a:solidFill>
        </p:spPr>
      </p:pic>
      <p:pic>
        <p:nvPicPr>
          <p:cNvPr id="10" name="Imagen 9"/>
          <p:cNvPicPr>
            <a:picLocks noChangeAspect="1"/>
          </p:cNvPicPr>
          <p:nvPr/>
        </p:nvPicPr>
        <p:blipFill>
          <a:blip r:embed="rId5"/>
          <a:stretch>
            <a:fillRect/>
          </a:stretch>
        </p:blipFill>
        <p:spPr>
          <a:xfrm>
            <a:off x="5784507" y="3396408"/>
            <a:ext cx="3005134" cy="3068104"/>
          </a:xfrm>
          <a:prstGeom prst="rect">
            <a:avLst/>
          </a:prstGeom>
          <a:solidFill>
            <a:schemeClr val="accent5"/>
          </a:solidFill>
        </p:spPr>
      </p:pic>
      <p:sp>
        <p:nvSpPr>
          <p:cNvPr id="12" name="7 Flecha a la derecha con bandas"/>
          <p:cNvSpPr/>
          <p:nvPr/>
        </p:nvSpPr>
        <p:spPr>
          <a:xfrm rot="10800000" flipH="1">
            <a:off x="4536498" y="4061140"/>
            <a:ext cx="1080120" cy="942928"/>
          </a:xfrm>
          <a:prstGeom prst="stripedRightArrow">
            <a:avLst/>
          </a:prstGeom>
          <a:solidFill>
            <a:schemeClr val="accent2"/>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4" name="Llamada de flecha hacia abajo 13"/>
          <p:cNvSpPr/>
          <p:nvPr/>
        </p:nvSpPr>
        <p:spPr>
          <a:xfrm>
            <a:off x="3223984" y="2501096"/>
            <a:ext cx="1080121" cy="673224"/>
          </a:xfrm>
          <a:prstGeom prst="down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Llamada de flecha hacia abajo 14"/>
          <p:cNvSpPr/>
          <p:nvPr/>
        </p:nvSpPr>
        <p:spPr>
          <a:xfrm>
            <a:off x="5784507" y="2501096"/>
            <a:ext cx="1080121" cy="673224"/>
          </a:xfrm>
          <a:prstGeom prst="down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Imagen 18"/>
          <p:cNvPicPr>
            <a:picLocks noChangeAspect="1"/>
          </p:cNvPicPr>
          <p:nvPr/>
        </p:nvPicPr>
        <p:blipFill>
          <a:blip r:embed="rId6"/>
          <a:stretch>
            <a:fillRect/>
          </a:stretch>
        </p:blipFill>
        <p:spPr>
          <a:xfrm>
            <a:off x="323528" y="1340768"/>
            <a:ext cx="986405" cy="4963271"/>
          </a:xfrm>
          <a:prstGeom prst="rect">
            <a:avLst/>
          </a:prstGeom>
        </p:spPr>
      </p:pic>
      <p:pic>
        <p:nvPicPr>
          <p:cNvPr id="5" name="Imagen 4"/>
          <p:cNvPicPr>
            <a:picLocks noChangeAspect="1"/>
          </p:cNvPicPr>
          <p:nvPr/>
        </p:nvPicPr>
        <p:blipFill>
          <a:blip r:embed="rId7"/>
          <a:stretch>
            <a:fillRect/>
          </a:stretch>
        </p:blipFill>
        <p:spPr>
          <a:xfrm>
            <a:off x="213177" y="112620"/>
            <a:ext cx="8646640" cy="6719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Imagen 8"/>
          <p:cNvPicPr>
            <a:picLocks noChangeAspect="1"/>
          </p:cNvPicPr>
          <p:nvPr/>
        </p:nvPicPr>
        <p:blipFill>
          <a:blip r:embed="rId2"/>
          <a:stretch>
            <a:fillRect/>
          </a:stretch>
        </p:blipFill>
        <p:spPr>
          <a:xfrm>
            <a:off x="158417" y="149582"/>
            <a:ext cx="8910125" cy="903509"/>
          </a:xfrm>
          <a:prstGeom prst="rect">
            <a:avLst/>
          </a:prstGeom>
        </p:spPr>
      </p:pic>
      <p:pic>
        <p:nvPicPr>
          <p:cNvPr id="13" name="Imagen 12"/>
          <p:cNvPicPr>
            <a:picLocks noChangeAspect="1"/>
          </p:cNvPicPr>
          <p:nvPr/>
        </p:nvPicPr>
        <p:blipFill>
          <a:blip r:embed="rId3"/>
          <a:stretch>
            <a:fillRect/>
          </a:stretch>
        </p:blipFill>
        <p:spPr>
          <a:xfrm>
            <a:off x="2833891" y="1174150"/>
            <a:ext cx="3805204" cy="1605594"/>
          </a:xfrm>
          <a:prstGeom prst="rect">
            <a:avLst/>
          </a:prstGeom>
          <a:solidFill>
            <a:schemeClr val="accent5"/>
          </a:solidFill>
        </p:spPr>
      </p:pic>
      <p:sp>
        <p:nvSpPr>
          <p:cNvPr id="14" name="7 Flecha a la derecha con bandas"/>
          <p:cNvSpPr/>
          <p:nvPr/>
        </p:nvSpPr>
        <p:spPr>
          <a:xfrm rot="10800000" flipH="1">
            <a:off x="4848875" y="4532105"/>
            <a:ext cx="900602" cy="942928"/>
          </a:xfrm>
          <a:prstGeom prst="stripedRightArrow">
            <a:avLst/>
          </a:prstGeom>
          <a:solidFill>
            <a:schemeClr val="accent2"/>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pic>
        <p:nvPicPr>
          <p:cNvPr id="15" name="Imagen 14"/>
          <p:cNvPicPr>
            <a:picLocks noChangeAspect="1"/>
          </p:cNvPicPr>
          <p:nvPr/>
        </p:nvPicPr>
        <p:blipFill>
          <a:blip r:embed="rId4"/>
          <a:stretch>
            <a:fillRect/>
          </a:stretch>
        </p:blipFill>
        <p:spPr>
          <a:xfrm>
            <a:off x="1841777" y="3695085"/>
            <a:ext cx="2894716" cy="2616968"/>
          </a:xfrm>
          <a:prstGeom prst="rect">
            <a:avLst/>
          </a:prstGeom>
          <a:solidFill>
            <a:schemeClr val="accent5"/>
          </a:solidFill>
        </p:spPr>
      </p:pic>
      <p:pic>
        <p:nvPicPr>
          <p:cNvPr id="16" name="Imagen 15"/>
          <p:cNvPicPr>
            <a:picLocks noChangeAspect="1"/>
          </p:cNvPicPr>
          <p:nvPr/>
        </p:nvPicPr>
        <p:blipFill>
          <a:blip r:embed="rId5"/>
          <a:stretch>
            <a:fillRect/>
          </a:stretch>
        </p:blipFill>
        <p:spPr>
          <a:xfrm>
            <a:off x="5940151" y="3725929"/>
            <a:ext cx="2997451" cy="2443952"/>
          </a:xfrm>
          <a:prstGeom prst="rect">
            <a:avLst/>
          </a:prstGeom>
          <a:solidFill>
            <a:schemeClr val="accent5"/>
          </a:solidFill>
        </p:spPr>
      </p:pic>
      <p:sp>
        <p:nvSpPr>
          <p:cNvPr id="19" name="Llamada de flecha hacia abajo 18"/>
          <p:cNvSpPr/>
          <p:nvPr/>
        </p:nvSpPr>
        <p:spPr>
          <a:xfrm>
            <a:off x="3059832" y="2900802"/>
            <a:ext cx="1080121" cy="673224"/>
          </a:xfrm>
          <a:prstGeom prst="down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Llamada de flecha hacia abajo 19"/>
          <p:cNvSpPr/>
          <p:nvPr/>
        </p:nvSpPr>
        <p:spPr>
          <a:xfrm>
            <a:off x="5558974" y="2900802"/>
            <a:ext cx="1080121" cy="673224"/>
          </a:xfrm>
          <a:prstGeom prst="down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2" name="Imagen 21"/>
          <p:cNvPicPr>
            <a:picLocks noChangeAspect="1"/>
          </p:cNvPicPr>
          <p:nvPr/>
        </p:nvPicPr>
        <p:blipFill>
          <a:blip r:embed="rId6"/>
          <a:stretch>
            <a:fillRect/>
          </a:stretch>
        </p:blipFill>
        <p:spPr>
          <a:xfrm>
            <a:off x="392244" y="1482321"/>
            <a:ext cx="1281832" cy="43924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4 Marcador de contenido"/>
          <p:cNvSpPr txBox="1"/>
          <p:nvPr/>
        </p:nvSpPr>
        <p:spPr>
          <a:xfrm>
            <a:off x="827584" y="188640"/>
            <a:ext cx="8100392" cy="576064"/>
          </a:xfrm>
          <a:prstGeom prst="rect">
            <a:avLst/>
          </a:prstGeom>
          <a:solidFill>
            <a:schemeClr val="accent6">
              <a:lumMod val="50000"/>
            </a:schemeClr>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CASO PRACTICO DE LIBRO CAJA (INGRESOS)</a:t>
            </a:r>
            <a:endParaRPr lang="es-ES_tradnl" sz="1600" kern="0" dirty="0"/>
          </a:p>
          <a:p>
            <a:pPr lvl="0" algn="just">
              <a:spcBef>
                <a:spcPct val="20000"/>
              </a:spcBef>
              <a:defRPr/>
            </a:pP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I.E. “JAVIER HERAUD” del Distrito de Comas, red N° 27,  inicia sus operaciones contables del mes de enero del 2021 con un saldo de S/. 7,920.05 que están depositados en su respectiva cuenta de Ahorros:  en banco de la nación la suma de S/. 2,255.60 soles; en la COOPERATIVA JESUS OBRERO la suma de S/. 3,402.37 soles y en efectivo la suma de S/. 2,262.08 soles durante los meses de enero, febrero y marzo 2021 ha tenido los siguientes movimientos:</a:t>
            </a:r>
          </a:p>
          <a:p>
            <a:pPr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26/01/2021, se cobra la suma de S/. 1,100.00 por de  concepto de alquiler de cochera, según Recibo Ingreso Nº 10335 de la empresa ROTAR E.I.R.L., con RUC N° 20606420464.</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31/01/2021, Según estado de cuenta  de la Cooperativa Jesús Obrero reporta intereses ganados en la cuenta de ahorros la cantidad  de S/. 10.77  soles. </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10/02/2021, se cobra la suma de S/. 1,200.00 por de  concepto de alquiler campo deportivo, según Recibo Ingreso Nº 6463 de la iglesia TESSA.</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10/02/2021, Según estado de cuenta  de la Cooperativa Jesús Obrero reporta intereses ganados en la cuenta de ahorros la cantidad  de S/. 12.62 soles. </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27/03/2021, se cobra la suma de S/. 200.00 por de  concepto de alquiler de patio, según Recibo Ingreso Nº 6464 de la empresa FODECC.</a:t>
            </a:r>
          </a:p>
          <a:p>
            <a:pPr lvl="0"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31/03/2021,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Según estado de cuenta  de la Cooperativa Jesús Obrero reporta intereses ganados en la cuenta de ahorros la cantidad  de S/. 14.00  soles. </a:t>
            </a:r>
          </a:p>
          <a:p>
            <a:pPr lvl="0" algn="just">
              <a:spcBef>
                <a:spcPct val="20000"/>
              </a:spcBef>
              <a:defRPr/>
            </a:pPr>
            <a:endParaRPr lang="es-PE" sz="3200" kern="0" dirty="0">
              <a:solidFill>
                <a:srgbClr val="FF0000"/>
              </a:solidFill>
              <a:latin typeface="Arial Black" panose="020B0A0402010202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4 Marcador de contenido"/>
          <p:cNvSpPr txBox="1"/>
          <p:nvPr/>
        </p:nvSpPr>
        <p:spPr>
          <a:xfrm>
            <a:off x="827584" y="404664"/>
            <a:ext cx="8100392" cy="576064"/>
          </a:xfrm>
          <a:prstGeom prst="rect">
            <a:avLst/>
          </a:prstGeom>
          <a:solidFill>
            <a:schemeClr val="accent6">
              <a:lumMod val="50000"/>
            </a:schemeClr>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CASO PRACTICO DE LIBRO CAJA (EGRESOS)</a:t>
            </a: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08/01/2021,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 paga la suma de S/. 70.00 soles a la empresa NEOFIBER S.A. con RUC N° 20601264316 - por  concepto de servicios de teléfonos/internet, según boleta de venta electrónica N° EB01-002831.</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31/01/2021,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Según estado de cuenta  del Banco de la Nación reporta manutención de la cuenta de ahorros por la suma de S/. 10.00  soles.</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31/01/2021,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Según estado de cuenta  de la Cooperativa Jesús Obrero reporta manutención de la cuenta de ahorros por la suma de S/. 5.00  soles.</a:t>
            </a: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10/02/2021,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 paga la suma de S/. 235.00 soles a la proveedora Sra. </a:t>
            </a:r>
            <a:r>
              <a:rPr lang="es-PE" sz="1600" b="1" dirty="0">
                <a:solidFill>
                  <a:prstClr val="black"/>
                </a:solidFill>
                <a:latin typeface="Calibri" panose="020F0502020204030204" charset="0"/>
                <a:ea typeface="Calibri" panose="020F0502020204030204" charset="0"/>
                <a:cs typeface="Times New Roman" panose="02020603050405020304" pitchFamily="18" charset="0"/>
              </a:rPr>
              <a:t>MEDRANO BALDEON BALBINA LILIA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con RUC N° 10094728407 - por  concepto de adquisición de materiales eléctricos  según boleta de venta N° 001-0022848.</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28/02/2021,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Según estado de cuenta  del Banco de la Nación reporta manutención de la cuenta de ahorros por la suma de S/. 10.00  soles.</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28/02/2021,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Según estado de cuenta  de la Cooperativa Jesús Obrero reporta manutención de la cuenta de ahorros por la suma de S/. 5.00  soles.</a:t>
            </a: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23/03/2021, </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se paga la suma de S/. 2600.00 soles a la empresa </a:t>
            </a:r>
            <a:r>
              <a:rPr lang="es-PE" sz="1600" b="1" dirty="0">
                <a:solidFill>
                  <a:prstClr val="black"/>
                </a:solidFill>
                <a:latin typeface="Calibri" panose="020F0502020204030204" charset="0"/>
                <a:ea typeface="Calibri" panose="020F0502020204030204" charset="0"/>
                <a:cs typeface="Times New Roman" panose="02020603050405020304" pitchFamily="18" charset="0"/>
              </a:rPr>
              <a:t>CORPORACION DIAZ E.I.R.L.</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con RUC N° 20523082672 - por  concepto de adquisición de una computadora según factura electrónica E001-00271.</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31/03</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/2021, Según estado de cuenta  del Banco de la Nación reporta manutención de la cuenta de ahorros por la suma de S/. 10.00  soles.</a:t>
            </a:r>
          </a:p>
          <a:p>
            <a:pPr algn="just">
              <a:spcBef>
                <a:spcPct val="20000"/>
              </a:spcBef>
              <a:defRPr/>
            </a:pPr>
            <a:r>
              <a:rPr lang="es-PE" sz="1600" b="1" dirty="0">
                <a:solidFill>
                  <a:prstClr val="black"/>
                </a:solidFill>
                <a:latin typeface="Calibri" panose="020F0502020204030204" charset="0"/>
                <a:ea typeface="Calibri" panose="020F0502020204030204" charset="0"/>
                <a:cs typeface="Times New Roman" panose="02020603050405020304" pitchFamily="18" charset="0"/>
              </a:rPr>
              <a:t>31/03</a:t>
            </a:r>
            <a:r>
              <a:rPr lang="es-ES" sz="1600" b="1" dirty="0">
                <a:solidFill>
                  <a:prstClr val="black"/>
                </a:solidFill>
                <a:latin typeface="Calibri" panose="020F0502020204030204" charset="0"/>
                <a:ea typeface="Calibri" panose="020F0502020204030204" charset="0"/>
                <a:cs typeface="Times New Roman" panose="02020603050405020304" pitchFamily="18" charset="0"/>
              </a:rPr>
              <a:t>/2021, Según estado de cuenta  de la Cooperativa Jesús Obrero reporta manutención de la cuenta de ahorros por la suma de S/. 5.00  soles.</a:t>
            </a:r>
          </a:p>
          <a:p>
            <a:pPr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p:txBody>
      </p:sp>
    </p:spTree>
    <p:extLst>
      <p:ext uri="{BB962C8B-B14F-4D97-AF65-F5344CB8AC3E}">
        <p14:creationId xmlns:p14="http://schemas.microsoft.com/office/powerpoint/2010/main" val="10952876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4 Marcador de contenido"/>
          <p:cNvSpPr txBox="1"/>
          <p:nvPr/>
        </p:nvSpPr>
        <p:spPr>
          <a:xfrm>
            <a:off x="11158" y="260648"/>
            <a:ext cx="9143999" cy="664596"/>
          </a:xfrm>
          <a:prstGeom prst="rect">
            <a:avLst/>
          </a:prstGeom>
          <a:solidFill>
            <a:schemeClr val="tx2"/>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EXCEL (INGRESOS)</a:t>
            </a:r>
          </a:p>
          <a:p>
            <a:pPr marL="342900" indent="-342900" algn="ctr" fontAlgn="auto">
              <a:spcBef>
                <a:spcPct val="20000"/>
              </a:spcBef>
              <a:spcAft>
                <a:spcPts val="0"/>
              </a:spcAft>
              <a:buFont typeface="Wingdings" panose="05000000000000000000" pitchFamily="2" charset="2"/>
              <a:buNone/>
              <a:defRPr/>
            </a:pPr>
            <a:endParaRPr lang="es-ES_tradnl" sz="2800" kern="0" dirty="0">
              <a:solidFill>
                <a:schemeClr val="bg1"/>
              </a:solidFill>
            </a:endParaRPr>
          </a:p>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 </a:t>
            </a:r>
            <a:endParaRPr lang="es-ES_tradnl" sz="1600" kern="0" dirty="0"/>
          </a:p>
          <a:p>
            <a:pPr algn="just">
              <a:spcBef>
                <a:spcPct val="20000"/>
              </a:spcBef>
              <a:defRPr/>
            </a:pPr>
            <a:endParaRPr lang="es-PE"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a:p>
            <a:pPr lvl="0"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marL="342900" indent="-342900" fontAlgn="auto">
              <a:spcBef>
                <a:spcPct val="20000"/>
              </a:spcBef>
              <a:spcAft>
                <a:spcPts val="0"/>
              </a:spcAft>
              <a:defRPr/>
            </a:pPr>
            <a:endParaRPr lang="es-PE" sz="3200" kern="0" dirty="0">
              <a:solidFill>
                <a:srgbClr val="FF0000"/>
              </a:solidFill>
              <a:latin typeface="Arial Black" panose="020B0A04020102020204" pitchFamily="34" charset="0"/>
              <a:cs typeface="+mn-cs"/>
            </a:endParaRPr>
          </a:p>
        </p:txBody>
      </p:sp>
      <p:pic>
        <p:nvPicPr>
          <p:cNvPr id="5" name="Imagen 4"/>
          <p:cNvPicPr>
            <a:picLocks noChangeAspect="1"/>
          </p:cNvPicPr>
          <p:nvPr/>
        </p:nvPicPr>
        <p:blipFill>
          <a:blip r:embed="rId2"/>
          <a:stretch>
            <a:fillRect/>
          </a:stretch>
        </p:blipFill>
        <p:spPr>
          <a:xfrm>
            <a:off x="539552" y="887530"/>
            <a:ext cx="8604448" cy="5637814"/>
          </a:xfrm>
          <a:prstGeom prst="rect">
            <a:avLst/>
          </a:prstGeom>
          <a:solidFill>
            <a:schemeClr val="accent5"/>
          </a:solidFill>
        </p:spPr>
      </p:pic>
    </p:spTree>
    <p:extLst>
      <p:ext uri="{BB962C8B-B14F-4D97-AF65-F5344CB8AC3E}">
        <p14:creationId xmlns:p14="http://schemas.microsoft.com/office/powerpoint/2010/main" val="13904635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467544" y="692696"/>
            <a:ext cx="8540468" cy="6088704"/>
          </a:xfrm>
          <a:prstGeom prst="rect">
            <a:avLst/>
          </a:prstGeom>
          <a:solidFill>
            <a:schemeClr val="accent5"/>
          </a:solidFill>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4 Marcador de contenido"/>
          <p:cNvSpPr txBox="1"/>
          <p:nvPr/>
        </p:nvSpPr>
        <p:spPr>
          <a:xfrm>
            <a:off x="467545" y="0"/>
            <a:ext cx="8496944" cy="664596"/>
          </a:xfrm>
          <a:prstGeom prst="rect">
            <a:avLst/>
          </a:prstGeom>
          <a:solidFill>
            <a:schemeClr val="tx2"/>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EXCEL (EGRESOS)</a:t>
            </a:r>
          </a:p>
          <a:p>
            <a:pPr marL="342900" indent="-342900" algn="ctr" fontAlgn="auto">
              <a:spcBef>
                <a:spcPct val="20000"/>
              </a:spcBef>
              <a:spcAft>
                <a:spcPts val="0"/>
              </a:spcAft>
              <a:buFont typeface="Wingdings" panose="05000000000000000000" pitchFamily="2" charset="2"/>
              <a:buNone/>
              <a:defRPr/>
            </a:pPr>
            <a:endParaRPr lang="es-ES_tradnl" sz="1600" kern="0" dirty="0"/>
          </a:p>
          <a:p>
            <a:pPr marL="342900" lvl="0" indent="-342900" algn="just">
              <a:spcBef>
                <a:spcPct val="20000"/>
              </a:spcBef>
              <a:buFont typeface="Wingdings" panose="05000000000000000000" pitchFamily="2" charset="2"/>
              <a:buChar char="Ø"/>
              <a:defRPr/>
            </a:pP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467545" y="837687"/>
            <a:ext cx="8784976" cy="5462345"/>
          </a:xfrm>
          <a:prstGeom prst="rect">
            <a:avLst/>
          </a:prstGeom>
          <a:solidFill>
            <a:schemeClr val="accent5"/>
          </a:solidFill>
        </p:spPr>
      </p:pic>
    </p:spTree>
    <p:extLst>
      <p:ext uri="{BB962C8B-B14F-4D97-AF65-F5344CB8AC3E}">
        <p14:creationId xmlns:p14="http://schemas.microsoft.com/office/powerpoint/2010/main" val="33535570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6DD9447-9CD0-48CB-904F-5CBFBEDF92E2}"/>
              </a:ext>
            </a:extLst>
          </p:cNvPr>
          <p:cNvPicPr>
            <a:picLocks noChangeAspect="1"/>
          </p:cNvPicPr>
          <p:nvPr/>
        </p:nvPicPr>
        <p:blipFill>
          <a:blip r:embed="rId2"/>
          <a:stretch>
            <a:fillRect/>
          </a:stretch>
        </p:blipFill>
        <p:spPr>
          <a:xfrm>
            <a:off x="611560" y="332656"/>
            <a:ext cx="8208912" cy="6192688"/>
          </a:xfrm>
          <a:prstGeom prst="rect">
            <a:avLst/>
          </a:prstGeom>
          <a:solidFill>
            <a:schemeClr val="accent5"/>
          </a:solidFill>
          <a:ln>
            <a:solidFill>
              <a:schemeClr val="accent1"/>
            </a:solidFill>
          </a:ln>
        </p:spPr>
      </p:pic>
    </p:spTree>
    <p:extLst>
      <p:ext uri="{BB962C8B-B14F-4D97-AF65-F5344CB8AC3E}">
        <p14:creationId xmlns:p14="http://schemas.microsoft.com/office/powerpoint/2010/main" val="1291205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F1F6658-6580-4B14-87E2-5A765238674B}"/>
              </a:ext>
            </a:extLst>
          </p:cNvPr>
          <p:cNvPicPr>
            <a:picLocks noChangeAspect="1"/>
          </p:cNvPicPr>
          <p:nvPr/>
        </p:nvPicPr>
        <p:blipFill>
          <a:blip r:embed="rId2"/>
          <a:stretch>
            <a:fillRect/>
          </a:stretch>
        </p:blipFill>
        <p:spPr>
          <a:xfrm>
            <a:off x="1691680" y="836712"/>
            <a:ext cx="6552728" cy="4464496"/>
          </a:xfrm>
          <a:prstGeom prst="rect">
            <a:avLst/>
          </a:prstGeom>
          <a:solidFill>
            <a:schemeClr val="accent5"/>
          </a:solidFill>
        </p:spPr>
      </p:pic>
    </p:spTree>
    <p:extLst>
      <p:ext uri="{BB962C8B-B14F-4D97-AF65-F5344CB8AC3E}">
        <p14:creationId xmlns:p14="http://schemas.microsoft.com/office/powerpoint/2010/main" val="38260295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3D411B9-F6BD-4811-91A4-1D567D2FAAF7}"/>
              </a:ext>
            </a:extLst>
          </p:cNvPr>
          <p:cNvPicPr>
            <a:picLocks noChangeAspect="1"/>
          </p:cNvPicPr>
          <p:nvPr/>
        </p:nvPicPr>
        <p:blipFill>
          <a:blip r:embed="rId2"/>
          <a:stretch>
            <a:fillRect/>
          </a:stretch>
        </p:blipFill>
        <p:spPr>
          <a:xfrm>
            <a:off x="1043608" y="204377"/>
            <a:ext cx="6768751" cy="6120680"/>
          </a:xfrm>
          <a:prstGeom prst="rect">
            <a:avLst/>
          </a:prstGeom>
          <a:solidFill>
            <a:schemeClr val="accent5"/>
          </a:solidFill>
          <a:ln>
            <a:solidFill>
              <a:schemeClr val="accent1"/>
            </a:solidFill>
          </a:ln>
        </p:spPr>
      </p:pic>
    </p:spTree>
    <p:extLst>
      <p:ext uri="{BB962C8B-B14F-4D97-AF65-F5344CB8AC3E}">
        <p14:creationId xmlns:p14="http://schemas.microsoft.com/office/powerpoint/2010/main" val="11676667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4 Marcador de contenido"/>
          <p:cNvSpPr txBox="1"/>
          <p:nvPr/>
        </p:nvSpPr>
        <p:spPr>
          <a:xfrm>
            <a:off x="971600" y="358373"/>
            <a:ext cx="7464634" cy="563830"/>
          </a:xfrm>
          <a:prstGeom prst="rect">
            <a:avLst/>
          </a:prstGeom>
          <a:solidFill>
            <a:schemeClr val="tx2"/>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CASO PRÁCTICO - CONTRATO</a:t>
            </a:r>
            <a:endParaRPr lang="es-ES_tradnl" sz="1600" kern="0" dirty="0"/>
          </a:p>
          <a:p>
            <a:pPr algn="just">
              <a:spcBef>
                <a:spcPct val="20000"/>
              </a:spcBef>
              <a:defRPr/>
            </a:pPr>
            <a:endParaRPr lang="es-PE"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a:p>
            <a:pPr lvl="0"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marL="342900" indent="-342900" fontAlgn="auto">
              <a:spcBef>
                <a:spcPct val="20000"/>
              </a:spcBef>
              <a:spcAft>
                <a:spcPts val="0"/>
              </a:spcAft>
              <a:defRPr/>
            </a:pPr>
            <a:endParaRPr lang="es-PE" sz="3200" kern="0" dirty="0">
              <a:solidFill>
                <a:srgbClr val="FF0000"/>
              </a:solidFill>
              <a:latin typeface="Arial Black" panose="020B0A04020102020204" pitchFamily="34" charset="0"/>
              <a:cs typeface="+mn-cs"/>
            </a:endParaRPr>
          </a:p>
        </p:txBody>
      </p:sp>
      <p:pic>
        <p:nvPicPr>
          <p:cNvPr id="12" name="Imagen 11">
            <a:extLst>
              <a:ext uri="{FF2B5EF4-FFF2-40B4-BE49-F238E27FC236}">
                <a16:creationId xmlns:a16="http://schemas.microsoft.com/office/drawing/2014/main" id="{48F806C1-92F0-4C19-97A5-5479D585BFCF}"/>
              </a:ext>
            </a:extLst>
          </p:cNvPr>
          <p:cNvPicPr>
            <a:picLocks noChangeAspect="1"/>
          </p:cNvPicPr>
          <p:nvPr/>
        </p:nvPicPr>
        <p:blipFill>
          <a:blip r:embed="rId2"/>
          <a:stretch>
            <a:fillRect/>
          </a:stretch>
        </p:blipFill>
        <p:spPr>
          <a:xfrm>
            <a:off x="221400" y="1045050"/>
            <a:ext cx="2601679" cy="441088"/>
          </a:xfrm>
          <a:prstGeom prst="rect">
            <a:avLst/>
          </a:prstGeom>
        </p:spPr>
      </p:pic>
      <p:pic>
        <p:nvPicPr>
          <p:cNvPr id="14" name="Imagen 13">
            <a:extLst>
              <a:ext uri="{FF2B5EF4-FFF2-40B4-BE49-F238E27FC236}">
                <a16:creationId xmlns:a16="http://schemas.microsoft.com/office/drawing/2014/main" id="{9B0A2B6B-3D8C-4EE7-84AC-3264415DD4DE}"/>
              </a:ext>
            </a:extLst>
          </p:cNvPr>
          <p:cNvPicPr>
            <a:picLocks noChangeAspect="1"/>
          </p:cNvPicPr>
          <p:nvPr/>
        </p:nvPicPr>
        <p:blipFill>
          <a:blip r:embed="rId3"/>
          <a:stretch>
            <a:fillRect/>
          </a:stretch>
        </p:blipFill>
        <p:spPr>
          <a:xfrm>
            <a:off x="3447916" y="1090338"/>
            <a:ext cx="2739620" cy="395800"/>
          </a:xfrm>
          <a:prstGeom prst="rect">
            <a:avLst/>
          </a:prstGeom>
        </p:spPr>
      </p:pic>
      <p:pic>
        <p:nvPicPr>
          <p:cNvPr id="16" name="Imagen 15">
            <a:extLst>
              <a:ext uri="{FF2B5EF4-FFF2-40B4-BE49-F238E27FC236}">
                <a16:creationId xmlns:a16="http://schemas.microsoft.com/office/drawing/2014/main" id="{DAC521D2-E7EB-474B-9D80-7DC59113959F}"/>
              </a:ext>
            </a:extLst>
          </p:cNvPr>
          <p:cNvPicPr>
            <a:picLocks noChangeAspect="1"/>
          </p:cNvPicPr>
          <p:nvPr/>
        </p:nvPicPr>
        <p:blipFill rotWithShape="1">
          <a:blip r:embed="rId4"/>
          <a:srcRect l="24166" t="19065" r="24818" b="6440"/>
          <a:stretch/>
        </p:blipFill>
        <p:spPr>
          <a:xfrm>
            <a:off x="-7213" y="1659697"/>
            <a:ext cx="3069382" cy="3141904"/>
          </a:xfrm>
          <a:prstGeom prst="rect">
            <a:avLst/>
          </a:prstGeom>
          <a:ln>
            <a:solidFill>
              <a:srgbClr val="00B050"/>
            </a:solidFill>
          </a:ln>
        </p:spPr>
      </p:pic>
      <p:pic>
        <p:nvPicPr>
          <p:cNvPr id="18" name="Imagen 17">
            <a:extLst>
              <a:ext uri="{FF2B5EF4-FFF2-40B4-BE49-F238E27FC236}">
                <a16:creationId xmlns:a16="http://schemas.microsoft.com/office/drawing/2014/main" id="{C200FB2B-EA4E-44F0-82C8-599C17C3AF99}"/>
              </a:ext>
            </a:extLst>
          </p:cNvPr>
          <p:cNvPicPr>
            <a:picLocks noChangeAspect="1"/>
          </p:cNvPicPr>
          <p:nvPr/>
        </p:nvPicPr>
        <p:blipFill rotWithShape="1">
          <a:blip r:embed="rId5"/>
          <a:srcRect l="24800" t="15286" r="24800" b="11368"/>
          <a:stretch/>
        </p:blipFill>
        <p:spPr>
          <a:xfrm>
            <a:off x="3151438" y="1653184"/>
            <a:ext cx="3427933" cy="3061743"/>
          </a:xfrm>
          <a:prstGeom prst="rect">
            <a:avLst/>
          </a:prstGeom>
          <a:ln>
            <a:solidFill>
              <a:srgbClr val="00B050"/>
            </a:solidFill>
          </a:ln>
        </p:spPr>
      </p:pic>
      <p:pic>
        <p:nvPicPr>
          <p:cNvPr id="20" name="Imagen 19">
            <a:extLst>
              <a:ext uri="{FF2B5EF4-FFF2-40B4-BE49-F238E27FC236}">
                <a16:creationId xmlns:a16="http://schemas.microsoft.com/office/drawing/2014/main" id="{0B8039CB-1A28-49CE-B581-9AF728D2AE7A}"/>
              </a:ext>
            </a:extLst>
          </p:cNvPr>
          <p:cNvPicPr>
            <a:picLocks noChangeAspect="1"/>
          </p:cNvPicPr>
          <p:nvPr/>
        </p:nvPicPr>
        <p:blipFill rotWithShape="1">
          <a:blip r:embed="rId6"/>
          <a:srcRect l="24013" t="28867" r="25588" b="53957"/>
          <a:stretch/>
        </p:blipFill>
        <p:spPr>
          <a:xfrm>
            <a:off x="3174100" y="4772778"/>
            <a:ext cx="3405271" cy="720191"/>
          </a:xfrm>
          <a:prstGeom prst="rect">
            <a:avLst/>
          </a:prstGeom>
          <a:ln>
            <a:solidFill>
              <a:srgbClr val="00B050"/>
            </a:solidFill>
          </a:ln>
        </p:spPr>
      </p:pic>
      <p:pic>
        <p:nvPicPr>
          <p:cNvPr id="28" name="Imagen 27">
            <a:extLst>
              <a:ext uri="{FF2B5EF4-FFF2-40B4-BE49-F238E27FC236}">
                <a16:creationId xmlns:a16="http://schemas.microsoft.com/office/drawing/2014/main" id="{7C87F9F1-69F4-49D5-878B-30B17E9F44BC}"/>
              </a:ext>
            </a:extLst>
          </p:cNvPr>
          <p:cNvPicPr>
            <a:picLocks noChangeAspect="1"/>
          </p:cNvPicPr>
          <p:nvPr/>
        </p:nvPicPr>
        <p:blipFill>
          <a:blip r:embed="rId7"/>
          <a:stretch>
            <a:fillRect/>
          </a:stretch>
        </p:blipFill>
        <p:spPr>
          <a:xfrm>
            <a:off x="109030" y="5517408"/>
            <a:ext cx="8925939" cy="1129276"/>
          </a:xfrm>
          <a:prstGeom prst="rect">
            <a:avLst/>
          </a:prstGeom>
        </p:spPr>
      </p:pic>
      <p:pic>
        <p:nvPicPr>
          <p:cNvPr id="30" name="Imagen 29">
            <a:extLst>
              <a:ext uri="{FF2B5EF4-FFF2-40B4-BE49-F238E27FC236}">
                <a16:creationId xmlns:a16="http://schemas.microsoft.com/office/drawing/2014/main" id="{2B778F51-7B8E-46A3-AD9E-4C834FA54C60}"/>
              </a:ext>
            </a:extLst>
          </p:cNvPr>
          <p:cNvPicPr>
            <a:picLocks noChangeAspect="1"/>
          </p:cNvPicPr>
          <p:nvPr/>
        </p:nvPicPr>
        <p:blipFill rotWithShape="1">
          <a:blip r:embed="rId8"/>
          <a:srcRect l="32675" t="17514" r="36613" b="3438"/>
          <a:stretch/>
        </p:blipFill>
        <p:spPr>
          <a:xfrm>
            <a:off x="6668640" y="2151711"/>
            <a:ext cx="2301379" cy="3080283"/>
          </a:xfrm>
          <a:prstGeom prst="rect">
            <a:avLst/>
          </a:prstGeom>
        </p:spPr>
      </p:pic>
      <p:pic>
        <p:nvPicPr>
          <p:cNvPr id="32" name="Imagen 31">
            <a:extLst>
              <a:ext uri="{FF2B5EF4-FFF2-40B4-BE49-F238E27FC236}">
                <a16:creationId xmlns:a16="http://schemas.microsoft.com/office/drawing/2014/main" id="{583C1BC2-292B-41A7-AF7F-017E2256DCCE}"/>
              </a:ext>
            </a:extLst>
          </p:cNvPr>
          <p:cNvPicPr>
            <a:picLocks noChangeAspect="1"/>
          </p:cNvPicPr>
          <p:nvPr/>
        </p:nvPicPr>
        <p:blipFill>
          <a:blip r:embed="rId9"/>
          <a:stretch>
            <a:fillRect/>
          </a:stretch>
        </p:blipFill>
        <p:spPr>
          <a:xfrm>
            <a:off x="6874829" y="1076410"/>
            <a:ext cx="2047771" cy="359494"/>
          </a:xfrm>
          <a:prstGeom prst="rect">
            <a:avLst/>
          </a:prstGeom>
        </p:spPr>
      </p:pic>
      <p:pic>
        <p:nvPicPr>
          <p:cNvPr id="34" name="Imagen 33">
            <a:extLst>
              <a:ext uri="{FF2B5EF4-FFF2-40B4-BE49-F238E27FC236}">
                <a16:creationId xmlns:a16="http://schemas.microsoft.com/office/drawing/2014/main" id="{BFB4EF5B-AF3C-4C5F-BEEF-B28DBB7D0B79}"/>
              </a:ext>
            </a:extLst>
          </p:cNvPr>
          <p:cNvPicPr>
            <a:picLocks noChangeAspect="1"/>
          </p:cNvPicPr>
          <p:nvPr/>
        </p:nvPicPr>
        <p:blipFill>
          <a:blip r:embed="rId10"/>
          <a:stretch>
            <a:fillRect/>
          </a:stretch>
        </p:blipFill>
        <p:spPr>
          <a:xfrm>
            <a:off x="541919" y="4953388"/>
            <a:ext cx="2305050" cy="462945"/>
          </a:xfrm>
          <a:prstGeom prst="rect">
            <a:avLst/>
          </a:prstGeom>
        </p:spPr>
      </p:pic>
      <p:sp>
        <p:nvSpPr>
          <p:cNvPr id="35" name="Flecha: a la derecha 34">
            <a:extLst>
              <a:ext uri="{FF2B5EF4-FFF2-40B4-BE49-F238E27FC236}">
                <a16:creationId xmlns:a16="http://schemas.microsoft.com/office/drawing/2014/main" id="{97217E97-866C-4272-9328-D7FC3BA3870D}"/>
              </a:ext>
            </a:extLst>
          </p:cNvPr>
          <p:cNvSpPr/>
          <p:nvPr/>
        </p:nvSpPr>
        <p:spPr>
          <a:xfrm>
            <a:off x="2846969" y="1023278"/>
            <a:ext cx="6009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6" name="Flecha: a la derecha 35">
            <a:extLst>
              <a:ext uri="{FF2B5EF4-FFF2-40B4-BE49-F238E27FC236}">
                <a16:creationId xmlns:a16="http://schemas.microsoft.com/office/drawing/2014/main" id="{AAD6E888-85CE-4BAF-A3F2-0E334FED0162}"/>
              </a:ext>
            </a:extLst>
          </p:cNvPr>
          <p:cNvSpPr/>
          <p:nvPr/>
        </p:nvSpPr>
        <p:spPr>
          <a:xfrm>
            <a:off x="6235724" y="1047717"/>
            <a:ext cx="6009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7" name="Flecha: hacia abajo 36">
            <a:extLst>
              <a:ext uri="{FF2B5EF4-FFF2-40B4-BE49-F238E27FC236}">
                <a16:creationId xmlns:a16="http://schemas.microsoft.com/office/drawing/2014/main" id="{86159E08-1071-4690-BB8C-91ED98BF3E11}"/>
              </a:ext>
            </a:extLst>
          </p:cNvPr>
          <p:cNvSpPr/>
          <p:nvPr/>
        </p:nvSpPr>
        <p:spPr>
          <a:xfrm>
            <a:off x="7654090" y="1473912"/>
            <a:ext cx="575510" cy="5453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8" name="Flecha: hacia abajo 37">
            <a:extLst>
              <a:ext uri="{FF2B5EF4-FFF2-40B4-BE49-F238E27FC236}">
                <a16:creationId xmlns:a16="http://schemas.microsoft.com/office/drawing/2014/main" id="{9904E3D4-3CEE-48EE-9645-CC78163DC55B}"/>
              </a:ext>
            </a:extLst>
          </p:cNvPr>
          <p:cNvSpPr/>
          <p:nvPr/>
        </p:nvSpPr>
        <p:spPr>
          <a:xfrm>
            <a:off x="1392802" y="5376422"/>
            <a:ext cx="1084364" cy="3069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9" name="Flecha: hacia abajo 38">
            <a:extLst>
              <a:ext uri="{FF2B5EF4-FFF2-40B4-BE49-F238E27FC236}">
                <a16:creationId xmlns:a16="http://schemas.microsoft.com/office/drawing/2014/main" id="{148734E8-A5A2-46EA-9929-B51B2709E510}"/>
              </a:ext>
            </a:extLst>
          </p:cNvPr>
          <p:cNvSpPr/>
          <p:nvPr/>
        </p:nvSpPr>
        <p:spPr>
          <a:xfrm>
            <a:off x="1257590" y="1459135"/>
            <a:ext cx="871952" cy="2020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0" name="Flecha: hacia abajo 39">
            <a:extLst>
              <a:ext uri="{FF2B5EF4-FFF2-40B4-BE49-F238E27FC236}">
                <a16:creationId xmlns:a16="http://schemas.microsoft.com/office/drawing/2014/main" id="{E726195A-0EFF-44BC-9FDA-9C38AA24C2D9}"/>
              </a:ext>
            </a:extLst>
          </p:cNvPr>
          <p:cNvSpPr/>
          <p:nvPr/>
        </p:nvSpPr>
        <p:spPr>
          <a:xfrm>
            <a:off x="4312273" y="1459135"/>
            <a:ext cx="1008113" cy="2252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6186457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31A8DE2B-E254-4DC6-B604-53A1D1B19C51}"/>
              </a:ext>
            </a:extLst>
          </p:cNvPr>
          <p:cNvPicPr>
            <a:picLocks noChangeAspect="1"/>
          </p:cNvPicPr>
          <p:nvPr/>
        </p:nvPicPr>
        <p:blipFill rotWithShape="1">
          <a:blip r:embed="rId2"/>
          <a:srcRect l="29525" t="16384" r="10000" b="6579"/>
          <a:stretch/>
        </p:blipFill>
        <p:spPr>
          <a:xfrm>
            <a:off x="334503" y="1084886"/>
            <a:ext cx="8079704" cy="4864392"/>
          </a:xfrm>
          <a:prstGeom prst="rect">
            <a:avLst/>
          </a:prstGeom>
          <a:ln>
            <a:solidFill>
              <a:schemeClr val="accent1"/>
            </a:solidFill>
          </a:ln>
        </p:spPr>
      </p:pic>
      <p:pic>
        <p:nvPicPr>
          <p:cNvPr id="8" name="Imagen 7">
            <a:extLst>
              <a:ext uri="{FF2B5EF4-FFF2-40B4-BE49-F238E27FC236}">
                <a16:creationId xmlns:a16="http://schemas.microsoft.com/office/drawing/2014/main" id="{C6FC3BBF-122B-4E31-A7E1-0137CCA3C725}"/>
              </a:ext>
            </a:extLst>
          </p:cNvPr>
          <p:cNvPicPr>
            <a:picLocks noChangeAspect="1"/>
          </p:cNvPicPr>
          <p:nvPr/>
        </p:nvPicPr>
        <p:blipFill>
          <a:blip r:embed="rId3"/>
          <a:stretch>
            <a:fillRect/>
          </a:stretch>
        </p:blipFill>
        <p:spPr>
          <a:xfrm>
            <a:off x="323528" y="193620"/>
            <a:ext cx="8079704" cy="704652"/>
          </a:xfrm>
          <a:prstGeom prst="rect">
            <a:avLst/>
          </a:prstGeom>
        </p:spPr>
      </p:pic>
    </p:spTree>
    <p:extLst>
      <p:ext uri="{BB962C8B-B14F-4D97-AF65-F5344CB8AC3E}">
        <p14:creationId xmlns:p14="http://schemas.microsoft.com/office/powerpoint/2010/main" val="20311936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DD825EC1-B19F-483D-851A-CBBAB76F7DFB}"/>
              </a:ext>
            </a:extLst>
          </p:cNvPr>
          <p:cNvPicPr>
            <a:picLocks noChangeAspect="1"/>
          </p:cNvPicPr>
          <p:nvPr/>
        </p:nvPicPr>
        <p:blipFill>
          <a:blip r:embed="rId2"/>
          <a:stretch>
            <a:fillRect/>
          </a:stretch>
        </p:blipFill>
        <p:spPr>
          <a:xfrm>
            <a:off x="899592" y="260648"/>
            <a:ext cx="7704856" cy="566424"/>
          </a:xfrm>
          <a:prstGeom prst="rect">
            <a:avLst/>
          </a:prstGeom>
        </p:spPr>
      </p:pic>
      <p:pic>
        <p:nvPicPr>
          <p:cNvPr id="7" name="Imagen 6">
            <a:extLst>
              <a:ext uri="{FF2B5EF4-FFF2-40B4-BE49-F238E27FC236}">
                <a16:creationId xmlns:a16="http://schemas.microsoft.com/office/drawing/2014/main" id="{917CF978-EABE-4582-8805-8FB7C78A65A1}"/>
              </a:ext>
            </a:extLst>
          </p:cNvPr>
          <p:cNvPicPr>
            <a:picLocks noChangeAspect="1"/>
          </p:cNvPicPr>
          <p:nvPr/>
        </p:nvPicPr>
        <p:blipFill rotWithShape="1">
          <a:blip r:embed="rId3"/>
          <a:srcRect l="18881" t="9094" r="18881" b="5511"/>
          <a:stretch/>
        </p:blipFill>
        <p:spPr>
          <a:xfrm>
            <a:off x="899592" y="997835"/>
            <a:ext cx="8064896" cy="4862329"/>
          </a:xfrm>
          <a:prstGeom prst="rect">
            <a:avLst/>
          </a:prstGeom>
          <a:ln>
            <a:solidFill>
              <a:schemeClr val="accent1"/>
            </a:solidFill>
          </a:ln>
        </p:spPr>
      </p:pic>
    </p:spTree>
    <p:extLst>
      <p:ext uri="{BB962C8B-B14F-4D97-AF65-F5344CB8AC3E}">
        <p14:creationId xmlns:p14="http://schemas.microsoft.com/office/powerpoint/2010/main" val="9488104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89F9E2EF-E9D9-4088-8CD5-176868B8F9E7}"/>
              </a:ext>
            </a:extLst>
          </p:cNvPr>
          <p:cNvPicPr>
            <a:picLocks noChangeAspect="1"/>
          </p:cNvPicPr>
          <p:nvPr/>
        </p:nvPicPr>
        <p:blipFill>
          <a:blip r:embed="rId2"/>
          <a:stretch>
            <a:fillRect/>
          </a:stretch>
        </p:blipFill>
        <p:spPr>
          <a:xfrm>
            <a:off x="971600" y="260648"/>
            <a:ext cx="7640252" cy="558410"/>
          </a:xfrm>
          <a:prstGeom prst="rect">
            <a:avLst/>
          </a:prstGeom>
        </p:spPr>
      </p:pic>
      <p:pic>
        <p:nvPicPr>
          <p:cNvPr id="7" name="Imagen 6">
            <a:extLst>
              <a:ext uri="{FF2B5EF4-FFF2-40B4-BE49-F238E27FC236}">
                <a16:creationId xmlns:a16="http://schemas.microsoft.com/office/drawing/2014/main" id="{6C30D33D-B84E-47EC-8BC1-585CA856ADF3}"/>
              </a:ext>
            </a:extLst>
          </p:cNvPr>
          <p:cNvPicPr>
            <a:picLocks noChangeAspect="1"/>
          </p:cNvPicPr>
          <p:nvPr/>
        </p:nvPicPr>
        <p:blipFill rotWithShape="1">
          <a:blip r:embed="rId3"/>
          <a:srcRect l="23319" t="25001" r="20375" b="8186"/>
          <a:stretch/>
        </p:blipFill>
        <p:spPr>
          <a:xfrm>
            <a:off x="1619672" y="1268764"/>
            <a:ext cx="7128792" cy="4810694"/>
          </a:xfrm>
          <a:prstGeom prst="rect">
            <a:avLst/>
          </a:prstGeom>
          <a:solidFill>
            <a:schemeClr val="accent5"/>
          </a:solidFill>
          <a:ln>
            <a:solidFill>
              <a:schemeClr val="accent1"/>
            </a:solidFill>
          </a:ln>
        </p:spPr>
      </p:pic>
    </p:spTree>
    <p:extLst>
      <p:ext uri="{BB962C8B-B14F-4D97-AF65-F5344CB8AC3E}">
        <p14:creationId xmlns:p14="http://schemas.microsoft.com/office/powerpoint/2010/main" val="28575805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96DD079A-AA57-473D-AEBF-28B4F38B5B41}"/>
              </a:ext>
            </a:extLst>
          </p:cNvPr>
          <p:cNvPicPr>
            <a:picLocks noChangeAspect="1"/>
          </p:cNvPicPr>
          <p:nvPr/>
        </p:nvPicPr>
        <p:blipFill>
          <a:blip r:embed="rId2"/>
          <a:stretch>
            <a:fillRect/>
          </a:stretch>
        </p:blipFill>
        <p:spPr>
          <a:xfrm>
            <a:off x="539552" y="908721"/>
            <a:ext cx="7546031" cy="4320478"/>
          </a:xfrm>
          <a:prstGeom prst="rect">
            <a:avLst/>
          </a:prstGeom>
          <a:solidFill>
            <a:schemeClr val="accent5"/>
          </a:solidFill>
          <a:ln>
            <a:solidFill>
              <a:schemeClr val="accent1"/>
            </a:solidFill>
          </a:ln>
        </p:spPr>
      </p:pic>
      <p:sp>
        <p:nvSpPr>
          <p:cNvPr id="5" name="4 Marcador de contenido">
            <a:extLst>
              <a:ext uri="{FF2B5EF4-FFF2-40B4-BE49-F238E27FC236}">
                <a16:creationId xmlns:a16="http://schemas.microsoft.com/office/drawing/2014/main" id="{7D95F75A-0052-4A91-8231-F2FE082A416A}"/>
              </a:ext>
            </a:extLst>
          </p:cNvPr>
          <p:cNvSpPr txBox="1"/>
          <p:nvPr/>
        </p:nvSpPr>
        <p:spPr>
          <a:xfrm>
            <a:off x="764966" y="85379"/>
            <a:ext cx="7464634" cy="563830"/>
          </a:xfrm>
          <a:prstGeom prst="rect">
            <a:avLst/>
          </a:prstGeom>
          <a:solidFill>
            <a:schemeClr val="tx2"/>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CASO PRÁCTICO – LIBRO BANCOS BN</a:t>
            </a:r>
            <a:endParaRPr lang="es-ES_tradnl" sz="1600" kern="0" dirty="0"/>
          </a:p>
          <a:p>
            <a:pPr algn="just">
              <a:spcBef>
                <a:spcPct val="20000"/>
              </a:spcBef>
              <a:defRPr/>
            </a:pPr>
            <a:endParaRPr lang="es-PE"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a:p>
            <a:pPr lvl="0"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marL="342900" indent="-342900" fontAlgn="auto">
              <a:spcBef>
                <a:spcPct val="20000"/>
              </a:spcBef>
              <a:spcAft>
                <a:spcPts val="0"/>
              </a:spcAft>
              <a:defRPr/>
            </a:pPr>
            <a:endParaRPr lang="es-PE" sz="3200" kern="0" dirty="0">
              <a:solidFill>
                <a:srgbClr val="FF0000"/>
              </a:solidFill>
              <a:latin typeface="Arial Black" panose="020B0A0402010202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40 Rectángulo"/>
          <p:cNvSpPr/>
          <p:nvPr/>
        </p:nvSpPr>
        <p:spPr>
          <a:xfrm>
            <a:off x="8229600" y="6304039"/>
            <a:ext cx="914400" cy="55148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dirty="0"/>
          </a:p>
        </p:txBody>
      </p:sp>
      <p:cxnSp>
        <p:nvCxnSpPr>
          <p:cNvPr id="4" name="41 Conector recto"/>
          <p:cNvCxnSpPr/>
          <p:nvPr/>
        </p:nvCxnSpPr>
        <p:spPr>
          <a:xfrm>
            <a:off x="7663063" y="6312053"/>
            <a:ext cx="566537"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2919669D-E7E8-481C-9D60-E5AFE40335F8}"/>
              </a:ext>
            </a:extLst>
          </p:cNvPr>
          <p:cNvPicPr>
            <a:picLocks noChangeAspect="1"/>
          </p:cNvPicPr>
          <p:nvPr/>
        </p:nvPicPr>
        <p:blipFill>
          <a:blip r:embed="rId2"/>
          <a:stretch>
            <a:fillRect/>
          </a:stretch>
        </p:blipFill>
        <p:spPr>
          <a:xfrm>
            <a:off x="539552" y="344170"/>
            <a:ext cx="8064896" cy="722814"/>
          </a:xfrm>
          <a:prstGeom prst="rect">
            <a:avLst/>
          </a:prstGeom>
        </p:spPr>
      </p:pic>
      <p:pic>
        <p:nvPicPr>
          <p:cNvPr id="5" name="Imagen 4">
            <a:extLst>
              <a:ext uri="{FF2B5EF4-FFF2-40B4-BE49-F238E27FC236}">
                <a16:creationId xmlns:a16="http://schemas.microsoft.com/office/drawing/2014/main" id="{43B2974D-95DC-424F-A03C-76184CD2564C}"/>
              </a:ext>
            </a:extLst>
          </p:cNvPr>
          <p:cNvPicPr>
            <a:picLocks noChangeAspect="1"/>
          </p:cNvPicPr>
          <p:nvPr/>
        </p:nvPicPr>
        <p:blipFill rotWithShape="1">
          <a:blip r:embed="rId3"/>
          <a:srcRect l="20075" t="23387" r="20863" b="6579"/>
          <a:stretch/>
        </p:blipFill>
        <p:spPr>
          <a:xfrm>
            <a:off x="628255" y="1588021"/>
            <a:ext cx="8172908" cy="4404771"/>
          </a:xfrm>
          <a:prstGeom prst="rect">
            <a:avLst/>
          </a:prstGeom>
          <a:solidFill>
            <a:schemeClr val="accent5"/>
          </a:solidFill>
          <a:ln>
            <a:solidFill>
              <a:schemeClr val="accent1"/>
            </a:solid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A35E55-0C66-4F8A-85DE-715268FEC007}"/>
              </a:ext>
            </a:extLst>
          </p:cNvPr>
          <p:cNvPicPr>
            <a:picLocks noChangeAspect="1"/>
          </p:cNvPicPr>
          <p:nvPr/>
        </p:nvPicPr>
        <p:blipFill>
          <a:blip r:embed="rId2"/>
          <a:stretch>
            <a:fillRect/>
          </a:stretch>
        </p:blipFill>
        <p:spPr>
          <a:xfrm>
            <a:off x="484434" y="836712"/>
            <a:ext cx="7632849" cy="5184576"/>
          </a:xfrm>
          <a:prstGeom prst="rect">
            <a:avLst/>
          </a:prstGeom>
          <a:solidFill>
            <a:schemeClr val="accent5"/>
          </a:solidFill>
          <a:ln>
            <a:solidFill>
              <a:schemeClr val="accent1"/>
            </a:solidFill>
          </a:ln>
        </p:spPr>
      </p:pic>
      <p:sp>
        <p:nvSpPr>
          <p:cNvPr id="4" name="4 Marcador de contenido">
            <a:extLst>
              <a:ext uri="{FF2B5EF4-FFF2-40B4-BE49-F238E27FC236}">
                <a16:creationId xmlns:a16="http://schemas.microsoft.com/office/drawing/2014/main" id="{9F0E5130-7C53-4D3C-B87D-EC1D3445BEFA}"/>
              </a:ext>
            </a:extLst>
          </p:cNvPr>
          <p:cNvSpPr txBox="1"/>
          <p:nvPr/>
        </p:nvSpPr>
        <p:spPr>
          <a:xfrm>
            <a:off x="568542" y="304560"/>
            <a:ext cx="7464634" cy="892191"/>
          </a:xfrm>
          <a:prstGeom prst="rect">
            <a:avLst/>
          </a:prstGeom>
          <a:solidFill>
            <a:schemeClr val="tx2"/>
          </a:solidFill>
          <a:ln>
            <a:solidFill>
              <a:srgbClr val="FF0000"/>
            </a:solidFill>
          </a:ln>
        </p:spPr>
        <p:txBody>
          <a:bodyPr/>
          <a:lstStyle/>
          <a:p>
            <a:pPr marL="342900" indent="-342900" algn="ctr" fontAlgn="auto">
              <a:spcBef>
                <a:spcPct val="20000"/>
              </a:spcBef>
              <a:spcAft>
                <a:spcPts val="0"/>
              </a:spcAft>
              <a:buFont typeface="Wingdings" panose="05000000000000000000" pitchFamily="2" charset="2"/>
              <a:buNone/>
              <a:defRPr/>
            </a:pPr>
            <a:r>
              <a:rPr lang="es-ES_tradnl" sz="2800" kern="0" dirty="0">
                <a:solidFill>
                  <a:schemeClr val="bg1"/>
                </a:solidFill>
              </a:rPr>
              <a:t>CASO PRÁCTICO – LIBRO BANCOS COOP. JESÚS OBRERO</a:t>
            </a:r>
            <a:endParaRPr lang="es-ES_tradnl" sz="1600" kern="0" dirty="0"/>
          </a:p>
          <a:p>
            <a:pPr algn="just">
              <a:spcBef>
                <a:spcPct val="20000"/>
              </a:spcBef>
              <a:defRPr/>
            </a:pPr>
            <a:endParaRPr lang="es-PE" b="1" dirty="0">
              <a:solidFill>
                <a:prstClr val="black"/>
              </a:solidFill>
              <a:latin typeface="Calibri" panose="020F0502020204030204" charset="0"/>
              <a:ea typeface="Calibri" panose="020F0502020204030204" charset="0"/>
              <a:cs typeface="Times New Roman" panose="02020603050405020304" pitchFamily="18" charset="0"/>
            </a:endParaRPr>
          </a:p>
          <a:p>
            <a:pPr algn="just">
              <a:spcBef>
                <a:spcPct val="20000"/>
              </a:spcBef>
              <a:defRPr/>
            </a:pPr>
            <a:endParaRPr lang="es-PE" sz="2000" b="1" dirty="0">
              <a:solidFill>
                <a:prstClr val="black"/>
              </a:solidFill>
              <a:latin typeface="Calibri" panose="020F0502020204030204" charset="0"/>
              <a:ea typeface="Calibri" panose="020F0502020204030204" charset="0"/>
              <a:cs typeface="Times New Roman" panose="02020603050405020304" pitchFamily="18" charset="0"/>
            </a:endParaRPr>
          </a:p>
          <a:p>
            <a:pPr lvl="0" algn="just">
              <a:spcBef>
                <a:spcPct val="20000"/>
              </a:spcBef>
              <a:defRPr/>
            </a:pPr>
            <a:endParaRPr lang="es-PE" sz="1600" b="1" dirty="0">
              <a:solidFill>
                <a:prstClr val="black"/>
              </a:solidFill>
              <a:latin typeface="Calibri" panose="020F0502020204030204" charset="0"/>
              <a:ea typeface="Calibri" panose="020F0502020204030204" charset="0"/>
              <a:cs typeface="Times New Roman" panose="02020603050405020304" pitchFamily="18" charset="0"/>
            </a:endParaRPr>
          </a:p>
          <a:p>
            <a:pPr marL="342900" indent="-342900" fontAlgn="auto">
              <a:spcBef>
                <a:spcPct val="20000"/>
              </a:spcBef>
              <a:spcAft>
                <a:spcPts val="0"/>
              </a:spcAft>
              <a:defRPr/>
            </a:pPr>
            <a:endParaRPr lang="es-PE" sz="3200" kern="0" dirty="0">
              <a:solidFill>
                <a:srgbClr val="FF0000"/>
              </a:solidFill>
              <a:latin typeface="Arial Black" panose="020B0A04020102020204" pitchFamily="34"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7548B28-7D14-4181-9B41-904C4F19C822}"/>
              </a:ext>
            </a:extLst>
          </p:cNvPr>
          <p:cNvPicPr>
            <a:picLocks noChangeAspect="1"/>
          </p:cNvPicPr>
          <p:nvPr/>
        </p:nvPicPr>
        <p:blipFill>
          <a:blip r:embed="rId2"/>
          <a:stretch>
            <a:fillRect/>
          </a:stretch>
        </p:blipFill>
        <p:spPr>
          <a:xfrm>
            <a:off x="755576" y="908720"/>
            <a:ext cx="8280920" cy="4578032"/>
          </a:xfrm>
          <a:prstGeom prst="rect">
            <a:avLst/>
          </a:prstGeom>
          <a:solidFill>
            <a:schemeClr val="accent5"/>
          </a:solidFill>
        </p:spPr>
      </p:pic>
    </p:spTree>
    <p:extLst>
      <p:ext uri="{BB962C8B-B14F-4D97-AF65-F5344CB8AC3E}">
        <p14:creationId xmlns:p14="http://schemas.microsoft.com/office/powerpoint/2010/main" val="25228052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02BD52F-948C-4D2A-ABF3-26B18B08E950}"/>
              </a:ext>
            </a:extLst>
          </p:cNvPr>
          <p:cNvPicPr>
            <a:picLocks noChangeAspect="1"/>
          </p:cNvPicPr>
          <p:nvPr/>
        </p:nvPicPr>
        <p:blipFill>
          <a:blip r:embed="rId2"/>
          <a:stretch>
            <a:fillRect/>
          </a:stretch>
        </p:blipFill>
        <p:spPr>
          <a:xfrm>
            <a:off x="667584" y="836712"/>
            <a:ext cx="8460432" cy="4897710"/>
          </a:xfrm>
          <a:prstGeom prst="rect">
            <a:avLst/>
          </a:prstGeom>
          <a:solidFill>
            <a:schemeClr val="accent5"/>
          </a:solidFill>
          <a:ln>
            <a:solidFill>
              <a:schemeClr val="accent1"/>
            </a:solidFill>
          </a:ln>
        </p:spPr>
      </p:pic>
    </p:spTree>
    <p:extLst>
      <p:ext uri="{BB962C8B-B14F-4D97-AF65-F5344CB8AC3E}">
        <p14:creationId xmlns:p14="http://schemas.microsoft.com/office/powerpoint/2010/main" val="5642896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790DE15-6B01-4276-869C-4450BC400D5B}"/>
              </a:ext>
            </a:extLst>
          </p:cNvPr>
          <p:cNvPicPr>
            <a:picLocks noChangeAspect="1"/>
          </p:cNvPicPr>
          <p:nvPr/>
        </p:nvPicPr>
        <p:blipFill>
          <a:blip r:embed="rId2"/>
          <a:stretch>
            <a:fillRect/>
          </a:stretch>
        </p:blipFill>
        <p:spPr>
          <a:xfrm>
            <a:off x="755576" y="836712"/>
            <a:ext cx="8280920" cy="4728823"/>
          </a:xfrm>
          <a:prstGeom prst="rect">
            <a:avLst/>
          </a:prstGeom>
          <a:solidFill>
            <a:schemeClr val="accent5"/>
          </a:solidFill>
          <a:ln>
            <a:solidFill>
              <a:schemeClr val="accent1"/>
            </a:solidFill>
          </a:ln>
        </p:spPr>
      </p:pic>
    </p:spTree>
    <p:extLst>
      <p:ext uri="{BB962C8B-B14F-4D97-AF65-F5344CB8AC3E}">
        <p14:creationId xmlns:p14="http://schemas.microsoft.com/office/powerpoint/2010/main" val="2057738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75DE436-88AD-48B9-B54F-8B9DB477624F}"/>
              </a:ext>
            </a:extLst>
          </p:cNvPr>
          <p:cNvPicPr>
            <a:picLocks noChangeAspect="1"/>
          </p:cNvPicPr>
          <p:nvPr/>
        </p:nvPicPr>
        <p:blipFill rotWithShape="1">
          <a:blip r:embed="rId2"/>
          <a:srcRect l="20075" t="14983" r="20075" b="5179"/>
          <a:stretch/>
        </p:blipFill>
        <p:spPr>
          <a:xfrm>
            <a:off x="2339752" y="420401"/>
            <a:ext cx="5112568" cy="5616624"/>
          </a:xfrm>
          <a:prstGeom prst="rect">
            <a:avLst/>
          </a:prstGeom>
          <a:solidFill>
            <a:schemeClr val="accent5"/>
          </a:solidFill>
          <a:ln>
            <a:solidFill>
              <a:schemeClr val="accent1"/>
            </a:solidFill>
          </a:ln>
        </p:spPr>
      </p:pic>
    </p:spTree>
    <p:extLst>
      <p:ext uri="{BB962C8B-B14F-4D97-AF65-F5344CB8AC3E}">
        <p14:creationId xmlns:p14="http://schemas.microsoft.com/office/powerpoint/2010/main" val="34645974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1378</TotalTime>
  <Words>2907</Words>
  <Application>Microsoft Office PowerPoint</Application>
  <PresentationFormat>Presentación en pantalla (4:3)</PresentationFormat>
  <Paragraphs>230</Paragraphs>
  <Slides>55</Slides>
  <Notes>2</Notes>
  <HiddenSlides>0</HiddenSlides>
  <MMClips>0</MMClips>
  <ScaleCrop>false</ScaleCrop>
  <HeadingPairs>
    <vt:vector size="6" baseType="variant">
      <vt:variant>
        <vt:lpstr>Fuentes usadas</vt:lpstr>
      </vt:variant>
      <vt:variant>
        <vt:i4>13</vt:i4>
      </vt:variant>
      <vt:variant>
        <vt:lpstr>Tema</vt:lpstr>
      </vt:variant>
      <vt:variant>
        <vt:i4>1</vt:i4>
      </vt:variant>
      <vt:variant>
        <vt:lpstr>Títulos de diapositiva</vt:lpstr>
      </vt:variant>
      <vt:variant>
        <vt:i4>55</vt:i4>
      </vt:variant>
    </vt:vector>
  </HeadingPairs>
  <TitlesOfParts>
    <vt:vector size="69" baseType="lpstr">
      <vt:lpstr>Agency FB</vt:lpstr>
      <vt:lpstr>Aharoni</vt:lpstr>
      <vt:lpstr>Algerian</vt:lpstr>
      <vt:lpstr>Arial</vt:lpstr>
      <vt:lpstr>Arial Black</vt:lpstr>
      <vt:lpstr>Arial Narrow</vt:lpstr>
      <vt:lpstr>Calibri</vt:lpstr>
      <vt:lpstr>Constantia</vt:lpstr>
      <vt:lpstr>Corbel</vt:lpstr>
      <vt:lpstr>Times New Roman</vt:lpstr>
      <vt:lpstr>TimesNewRomanPS-ItalicMT</vt:lpstr>
      <vt:lpstr>Wingdings</vt:lpstr>
      <vt:lpstr>Wingdings 2</vt:lpstr>
      <vt:lpstr>Parallax</vt:lpstr>
      <vt:lpstr>GESTIÓN DE LOS RECURSOS PROPIOS EN LAS INSTITUCIONES EDUCATIVAS PÚBLICAS - 2024</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FUNCIONES DEL COMITÉ  DE GESTION  DE CONDICIONES OPERATIVAS </vt:lpstr>
      <vt:lpstr>Presentación de PowerPoint</vt:lpstr>
      <vt:lpstr>Presentación de PowerPoint</vt:lpstr>
      <vt:lpstr>Presentación de PowerPoint</vt:lpstr>
      <vt:lpstr>Documentos de Gestión de Recursos Propios y Actividades Productivas y Empresariales </vt:lpstr>
      <vt:lpstr>Presentación de PowerPoint</vt:lpstr>
      <vt:lpstr>Presentación de PowerPoint</vt:lpstr>
      <vt:lpstr>Plan Anual de Trabajo </vt:lpstr>
      <vt:lpstr>Presentación de PowerPoint</vt:lpstr>
      <vt:lpstr>Requisitos  Apertura de Cuenta Bancaria-  Banco de la Nación</vt:lpstr>
      <vt:lpstr>Pasos  para Solicitar Acreditación de Firmas </vt:lpstr>
      <vt:lpstr>Requisitos Acreditación de Firmas en el Banco Nación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UGEL04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 DE GESTION EDUCATIVA LOCAL Nº 4- COMAS</dc:title>
  <dc:creator>CONTABILIDAD</dc:creator>
  <cp:lastModifiedBy>Ugel04</cp:lastModifiedBy>
  <cp:revision>153</cp:revision>
  <cp:lastPrinted>2017-05-24T18:16:00Z</cp:lastPrinted>
  <dcterms:created xsi:type="dcterms:W3CDTF">2017-04-25T15:02:00Z</dcterms:created>
  <dcterms:modified xsi:type="dcterms:W3CDTF">2024-01-26T13:50:50Z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2058-11.2.0.10114</vt:lpwstr>
  </property>
</Properties>
</file>